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2.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xml" ContentType="application/vnd.openxmlformats-officedocument.presentationml.slide+xml"/>
  <Override PartName="/ppt/slides/slide37.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36.xml" ContentType="application/vnd.openxmlformats-officedocument.presentationml.slide+xml"/>
  <Override PartName="/ppt/slides/slide17.xml" ContentType="application/vnd.openxmlformats-officedocument.presentationml.slide+xml"/>
  <Override PartName="/ppt/slides/slide34.xml" ContentType="application/vnd.openxmlformats-officedocument.presentationml.slide+xml"/>
  <Override PartName="/ppt/slides/slide25.xml" ContentType="application/vnd.openxmlformats-officedocument.presentationml.slide+xml"/>
  <Override PartName="/ppt/slides/slide35.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4.xml" ContentType="application/vnd.openxmlformats-officedocument.presentationml.slide+xml"/>
  <Override PartName="/ppt/slides/slide28.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27.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Masters/slideMaster1.xml" ContentType="application/vnd.openxmlformats-officedocument.presentationml.slideMaster+xml"/>
  <Override PartName="/ppt/notesSlides/notesSlide2.xml" ContentType="application/vnd.openxmlformats-officedocument.presentationml.notesSlide+xml"/>
  <Override PartName="/ppt/notesSlides/notesSlide7.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3.xml" ContentType="application/vnd.openxmlformats-officedocument.presentationml.notesSlid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handoutMasters/handoutMaster1.xml" ContentType="application/vnd.openxmlformats-officedocument.presentationml.handoutMaster+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9"/>
  </p:notesMasterIdLst>
  <p:handoutMasterIdLst>
    <p:handoutMasterId r:id="rId40"/>
  </p:handoutMasterIdLst>
  <p:sldIdLst>
    <p:sldId id="256" r:id="rId2"/>
    <p:sldId id="269" r:id="rId3"/>
    <p:sldId id="270" r:id="rId4"/>
    <p:sldId id="271" r:id="rId5"/>
    <p:sldId id="272" r:id="rId6"/>
    <p:sldId id="274" r:id="rId7"/>
    <p:sldId id="273" r:id="rId8"/>
    <p:sldId id="301" r:id="rId9"/>
    <p:sldId id="275" r:id="rId10"/>
    <p:sldId id="276" r:id="rId11"/>
    <p:sldId id="277" r:id="rId12"/>
    <p:sldId id="258" r:id="rId13"/>
    <p:sldId id="259" r:id="rId14"/>
    <p:sldId id="261" r:id="rId15"/>
    <p:sldId id="286" r:id="rId16"/>
    <p:sldId id="285" r:id="rId17"/>
    <p:sldId id="263" r:id="rId18"/>
    <p:sldId id="264" r:id="rId19"/>
    <p:sldId id="287" r:id="rId20"/>
    <p:sldId id="288" r:id="rId21"/>
    <p:sldId id="289" r:id="rId22"/>
    <p:sldId id="293" r:id="rId23"/>
    <p:sldId id="294" r:id="rId24"/>
    <p:sldId id="298" r:id="rId25"/>
    <p:sldId id="296" r:id="rId26"/>
    <p:sldId id="299" r:id="rId27"/>
    <p:sldId id="297" r:id="rId28"/>
    <p:sldId id="295" r:id="rId29"/>
    <p:sldId id="300" r:id="rId30"/>
    <p:sldId id="278" r:id="rId31"/>
    <p:sldId id="291" r:id="rId32"/>
    <p:sldId id="280" r:id="rId33"/>
    <p:sldId id="279" r:id="rId34"/>
    <p:sldId id="281" r:id="rId35"/>
    <p:sldId id="283" r:id="rId36"/>
    <p:sldId id="284" r:id="rId37"/>
    <p:sldId id="290" r:id="rId38"/>
  </p:sldIdLst>
  <p:sldSz cx="12192000" cy="6858000"/>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6" d="100"/>
          <a:sy n="76" d="100"/>
        </p:scale>
        <p:origin x="67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47"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48" Type="http://schemas.openxmlformats.org/officeDocument/2006/relationships/customXml" Target="../customXml/item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ustomXml" Target="../customXml/item2.xml"/><Relationship Id="rId20" Type="http://schemas.openxmlformats.org/officeDocument/2006/relationships/slide" Target="slides/slide19.xml"/><Relationship Id="rId4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6434"/>
          </a:xfrm>
          <a:prstGeom prst="rect">
            <a:avLst/>
          </a:prstGeom>
        </p:spPr>
        <p:txBody>
          <a:bodyPr vert="horz" lIns="91440" tIns="45720" rIns="91440" bIns="45720" rtlCol="0"/>
          <a:lstStyle>
            <a:lvl1pPr algn="r">
              <a:defRPr sz="1200"/>
            </a:lvl1pPr>
          </a:lstStyle>
          <a:p>
            <a:fld id="{F98C0612-8637-4130-95ED-2AA45AB3424C}" type="datetimeFigureOut">
              <a:rPr lang="en-US" smtClean="0"/>
              <a:t>11/28/2016</a:t>
            </a:fld>
            <a:endParaRPr lang="en-US"/>
          </a:p>
        </p:txBody>
      </p:sp>
      <p:sp>
        <p:nvSpPr>
          <p:cNvPr id="4" name="Footer Placeholder 3"/>
          <p:cNvSpPr>
            <a:spLocks noGrp="1"/>
          </p:cNvSpPr>
          <p:nvPr>
            <p:ph type="ftr" sz="quarter" idx="2"/>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6433"/>
          </a:xfrm>
          <a:prstGeom prst="rect">
            <a:avLst/>
          </a:prstGeom>
        </p:spPr>
        <p:txBody>
          <a:bodyPr vert="horz" lIns="91440" tIns="45720" rIns="91440" bIns="45720" rtlCol="0" anchor="b"/>
          <a:lstStyle>
            <a:lvl1pPr algn="r">
              <a:defRPr sz="1200"/>
            </a:lvl1pPr>
          </a:lstStyle>
          <a:p>
            <a:fld id="{D7270E77-293F-4DD7-B993-C212C7C59D80}" type="slidenum">
              <a:rPr lang="en-US" smtClean="0"/>
              <a:t>‹#›</a:t>
            </a:fld>
            <a:endParaRPr lang="en-US"/>
          </a:p>
        </p:txBody>
      </p:sp>
    </p:spTree>
    <p:extLst>
      <p:ext uri="{BB962C8B-B14F-4D97-AF65-F5344CB8AC3E}">
        <p14:creationId xmlns:p14="http://schemas.microsoft.com/office/powerpoint/2010/main" val="35415055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725"/>
          </a:xfrm>
          <a:prstGeom prst="rect">
            <a:avLst/>
          </a:prstGeom>
        </p:spPr>
        <p:txBody>
          <a:bodyPr vert="horz" lIns="91440" tIns="45720" rIns="91440" bIns="45720" rtlCol="0"/>
          <a:lstStyle>
            <a:lvl1pPr algn="r">
              <a:defRPr sz="1200"/>
            </a:lvl1pPr>
          </a:lstStyle>
          <a:p>
            <a:fld id="{25942B2B-27C4-4CF4-A609-C24F6796E636}" type="datetimeFigureOut">
              <a:rPr lang="en-US" smtClean="0"/>
              <a:t>11/28/2016</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575"/>
            <a:ext cx="548640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2971800"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675"/>
            <a:ext cx="2971800" cy="466725"/>
          </a:xfrm>
          <a:prstGeom prst="rect">
            <a:avLst/>
          </a:prstGeom>
        </p:spPr>
        <p:txBody>
          <a:bodyPr vert="horz" lIns="91440" tIns="45720" rIns="91440" bIns="45720" rtlCol="0" anchor="b"/>
          <a:lstStyle>
            <a:lvl1pPr algn="r">
              <a:defRPr sz="1200"/>
            </a:lvl1pPr>
          </a:lstStyle>
          <a:p>
            <a:fld id="{A07B8D22-CF22-48DA-A15F-A878562C4359}" type="slidenum">
              <a:rPr lang="en-US" smtClean="0"/>
              <a:t>‹#›</a:t>
            </a:fld>
            <a:endParaRPr lang="en-US"/>
          </a:p>
        </p:txBody>
      </p:sp>
    </p:spTree>
    <p:extLst>
      <p:ext uri="{BB962C8B-B14F-4D97-AF65-F5344CB8AC3E}">
        <p14:creationId xmlns:p14="http://schemas.microsoft.com/office/powerpoint/2010/main" val="2034195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defTabSz="917575">
              <a:defRPr>
                <a:solidFill>
                  <a:schemeClr val="tx1"/>
                </a:solidFill>
                <a:latin typeface="Arial" panose="020B0604020202020204" pitchFamily="34" charset="0"/>
                <a:cs typeface="Arial" panose="020B0604020202020204" pitchFamily="34" charset="0"/>
              </a:defRPr>
            </a:lvl1pPr>
            <a:lvl2pPr marL="742950" indent="-285750" defTabSz="917575">
              <a:defRPr>
                <a:solidFill>
                  <a:schemeClr val="tx1"/>
                </a:solidFill>
                <a:latin typeface="Arial" panose="020B0604020202020204" pitchFamily="34" charset="0"/>
                <a:cs typeface="Arial" panose="020B0604020202020204" pitchFamily="34" charset="0"/>
              </a:defRPr>
            </a:lvl2pPr>
            <a:lvl3pPr marL="1143000" indent="-228600" defTabSz="917575">
              <a:defRPr>
                <a:solidFill>
                  <a:schemeClr val="tx1"/>
                </a:solidFill>
                <a:latin typeface="Arial" panose="020B0604020202020204" pitchFamily="34" charset="0"/>
                <a:cs typeface="Arial" panose="020B0604020202020204" pitchFamily="34" charset="0"/>
              </a:defRPr>
            </a:lvl3pPr>
            <a:lvl4pPr marL="1600200" indent="-228600" defTabSz="917575">
              <a:defRPr>
                <a:solidFill>
                  <a:schemeClr val="tx1"/>
                </a:solidFill>
                <a:latin typeface="Arial" panose="020B0604020202020204" pitchFamily="34" charset="0"/>
                <a:cs typeface="Arial" panose="020B0604020202020204" pitchFamily="34" charset="0"/>
              </a:defRPr>
            </a:lvl4pPr>
            <a:lvl5pPr marL="2057400" indent="-228600" defTabSz="917575">
              <a:defRPr>
                <a:solidFill>
                  <a:schemeClr val="tx1"/>
                </a:solidFill>
                <a:latin typeface="Arial" panose="020B0604020202020204" pitchFamily="34" charset="0"/>
                <a:cs typeface="Arial" panose="020B0604020202020204" pitchFamily="34" charset="0"/>
              </a:defRPr>
            </a:lvl5pPr>
            <a:lvl6pPr marL="2514600" indent="-228600" defTabSz="9175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75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75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75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1E95BD0-7508-45F4-9826-C54916CA9147}" type="slidenum">
              <a:rPr lang="en-US" altLang="en-US"/>
              <a:pPr/>
              <a:t>23</a:t>
            </a:fld>
            <a:endParaRPr lang="en-US" altLang="en-US"/>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p:spPr>
        <p:txBody>
          <a:bodyPr/>
          <a:lstStyle/>
          <a:p>
            <a:pPr eaLnBrk="1" hangingPunct="1"/>
            <a:r>
              <a:rPr lang="en-US" altLang="en-US"/>
              <a:t>Please, no more stop signs</a:t>
            </a:r>
          </a:p>
        </p:txBody>
      </p:sp>
    </p:spTree>
    <p:extLst>
      <p:ext uri="{BB962C8B-B14F-4D97-AF65-F5344CB8AC3E}">
        <p14:creationId xmlns:p14="http://schemas.microsoft.com/office/powerpoint/2010/main" val="2531389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defTabSz="917575">
              <a:defRPr>
                <a:solidFill>
                  <a:schemeClr val="tx1"/>
                </a:solidFill>
                <a:latin typeface="Arial" panose="020B0604020202020204" pitchFamily="34" charset="0"/>
                <a:cs typeface="Arial" panose="020B0604020202020204" pitchFamily="34" charset="0"/>
              </a:defRPr>
            </a:lvl1pPr>
            <a:lvl2pPr marL="742950" indent="-285750" defTabSz="917575">
              <a:defRPr>
                <a:solidFill>
                  <a:schemeClr val="tx1"/>
                </a:solidFill>
                <a:latin typeface="Arial" panose="020B0604020202020204" pitchFamily="34" charset="0"/>
                <a:cs typeface="Arial" panose="020B0604020202020204" pitchFamily="34" charset="0"/>
              </a:defRPr>
            </a:lvl2pPr>
            <a:lvl3pPr marL="1143000" indent="-228600" defTabSz="917575">
              <a:defRPr>
                <a:solidFill>
                  <a:schemeClr val="tx1"/>
                </a:solidFill>
                <a:latin typeface="Arial" panose="020B0604020202020204" pitchFamily="34" charset="0"/>
                <a:cs typeface="Arial" panose="020B0604020202020204" pitchFamily="34" charset="0"/>
              </a:defRPr>
            </a:lvl3pPr>
            <a:lvl4pPr marL="1600200" indent="-228600" defTabSz="917575">
              <a:defRPr>
                <a:solidFill>
                  <a:schemeClr val="tx1"/>
                </a:solidFill>
                <a:latin typeface="Arial" panose="020B0604020202020204" pitchFamily="34" charset="0"/>
                <a:cs typeface="Arial" panose="020B0604020202020204" pitchFamily="34" charset="0"/>
              </a:defRPr>
            </a:lvl4pPr>
            <a:lvl5pPr marL="2057400" indent="-228600" defTabSz="917575">
              <a:defRPr>
                <a:solidFill>
                  <a:schemeClr val="tx1"/>
                </a:solidFill>
                <a:latin typeface="Arial" panose="020B0604020202020204" pitchFamily="34" charset="0"/>
                <a:cs typeface="Arial" panose="020B0604020202020204" pitchFamily="34" charset="0"/>
              </a:defRPr>
            </a:lvl5pPr>
            <a:lvl6pPr marL="2514600" indent="-228600" defTabSz="9175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75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75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75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F49A71D-A017-408E-B5D0-B49FC60F787B}" type="slidenum">
              <a:rPr lang="en-US" altLang="en-US"/>
              <a:pPr/>
              <a:t>24</a:t>
            </a:fld>
            <a:endParaRPr lang="en-US" altLang="en-US"/>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p:spPr>
        <p:txBody>
          <a:bodyPr/>
          <a:lstStyle/>
          <a:p>
            <a:pPr eaLnBrk="1" hangingPunct="1">
              <a:lnSpc>
                <a:spcPct val="90000"/>
              </a:lnSpc>
            </a:pPr>
            <a:r>
              <a:rPr lang="en-US" altLang="en-US"/>
              <a:t>Yellow</a:t>
            </a:r>
          </a:p>
          <a:p>
            <a:pPr eaLnBrk="1" hangingPunct="1">
              <a:lnSpc>
                <a:spcPct val="90000"/>
              </a:lnSpc>
            </a:pPr>
            <a:r>
              <a:rPr lang="en-US" altLang="en-US"/>
              <a:t>Single Solid Yellow not permitted</a:t>
            </a:r>
          </a:p>
          <a:p>
            <a:pPr eaLnBrk="1" hangingPunct="1">
              <a:lnSpc>
                <a:spcPct val="90000"/>
              </a:lnSpc>
            </a:pPr>
            <a:r>
              <a:rPr lang="en-US" altLang="en-US"/>
              <a:t>Shall - Paved urban arterials and collectors that have a traveled way </a:t>
            </a:r>
            <a:r>
              <a:rPr lang="en-US" altLang="en-US" u="sng"/>
              <a:t>&gt;</a:t>
            </a:r>
            <a:r>
              <a:rPr lang="en-US" altLang="en-US"/>
              <a:t> 20 feet and an 6,000 ADT.</a:t>
            </a:r>
          </a:p>
          <a:p>
            <a:pPr eaLnBrk="1" hangingPunct="1">
              <a:lnSpc>
                <a:spcPct val="90000"/>
              </a:lnSpc>
            </a:pPr>
            <a:r>
              <a:rPr lang="en-US" altLang="en-US"/>
              <a:t>Should - Paved urban arterials and collectors that have a traveled way </a:t>
            </a:r>
            <a:r>
              <a:rPr lang="en-US" altLang="en-US" u="sng"/>
              <a:t>&gt;</a:t>
            </a:r>
            <a:r>
              <a:rPr lang="en-US" altLang="en-US"/>
              <a:t> 20 feet 4,000 ADT.  </a:t>
            </a:r>
          </a:p>
          <a:p>
            <a:pPr eaLnBrk="1" hangingPunct="1">
              <a:lnSpc>
                <a:spcPct val="90000"/>
              </a:lnSpc>
            </a:pPr>
            <a:r>
              <a:rPr lang="en-US" altLang="en-US"/>
              <a:t>Should - Rural arterials and collectors that have a traveled way </a:t>
            </a:r>
            <a:r>
              <a:rPr lang="en-US" altLang="en-US" u="sng"/>
              <a:t>&gt;</a:t>
            </a:r>
            <a:r>
              <a:rPr lang="en-US" altLang="en-US"/>
              <a:t> 18 feet and an 3,000 ADT.  </a:t>
            </a:r>
          </a:p>
          <a:p>
            <a:pPr eaLnBrk="1" hangingPunct="1">
              <a:lnSpc>
                <a:spcPct val="90000"/>
              </a:lnSpc>
            </a:pPr>
            <a:r>
              <a:rPr lang="en-US" altLang="en-US"/>
              <a:t>Engineering judgment - traveled ways that are less than 16 feet wide, potential encroachment.</a:t>
            </a:r>
          </a:p>
          <a:p>
            <a:pPr eaLnBrk="1" hangingPunct="1">
              <a:lnSpc>
                <a:spcPct val="90000"/>
              </a:lnSpc>
            </a:pPr>
            <a:r>
              <a:rPr lang="en-US" altLang="en-US"/>
              <a:t>May - other paved two-way traveled ways that are 16 feet or more in width.</a:t>
            </a:r>
          </a:p>
          <a:p>
            <a:pPr eaLnBrk="1" hangingPunct="1">
              <a:lnSpc>
                <a:spcPct val="90000"/>
              </a:lnSpc>
            </a:pPr>
            <a:endParaRPr lang="en-US" altLang="en-US"/>
          </a:p>
          <a:p>
            <a:pPr eaLnBrk="1" hangingPunct="1">
              <a:lnSpc>
                <a:spcPct val="90000"/>
              </a:lnSpc>
            </a:pPr>
            <a:r>
              <a:rPr lang="en-US" altLang="en-US"/>
              <a:t>White</a:t>
            </a:r>
          </a:p>
          <a:p>
            <a:pPr eaLnBrk="1" hangingPunct="1">
              <a:lnSpc>
                <a:spcPct val="90000"/>
              </a:lnSpc>
            </a:pPr>
            <a:r>
              <a:rPr lang="en-US" altLang="en-US"/>
              <a:t>Shall - Rural arterials with a traveled way </a:t>
            </a:r>
            <a:r>
              <a:rPr lang="en-US" altLang="en-US" u="sng"/>
              <a:t>&gt;</a:t>
            </a:r>
            <a:r>
              <a:rPr lang="en-US" altLang="en-US"/>
              <a:t> 20 feet 6,000 ADT</a:t>
            </a:r>
          </a:p>
          <a:p>
            <a:pPr eaLnBrk="1" hangingPunct="1">
              <a:lnSpc>
                <a:spcPct val="90000"/>
              </a:lnSpc>
            </a:pPr>
            <a:r>
              <a:rPr lang="en-US" altLang="en-US"/>
              <a:t>Should - Rural arterials and collectors with a traveled way </a:t>
            </a:r>
            <a:r>
              <a:rPr lang="en-US" altLang="en-US" u="sng"/>
              <a:t>&gt;</a:t>
            </a:r>
            <a:r>
              <a:rPr lang="en-US" altLang="en-US"/>
              <a:t> 20 feet or more in width and an 3,000 ADT</a:t>
            </a:r>
          </a:p>
          <a:p>
            <a:pPr eaLnBrk="1" hangingPunct="1">
              <a:lnSpc>
                <a:spcPct val="90000"/>
              </a:lnSpc>
            </a:pPr>
            <a:r>
              <a:rPr lang="en-US" altLang="en-US"/>
              <a:t>Should - Paved streets and highways where an engineering study indicates a need for edge line markings.</a:t>
            </a:r>
          </a:p>
          <a:p>
            <a:pPr eaLnBrk="1" hangingPunct="1">
              <a:lnSpc>
                <a:spcPct val="90000"/>
              </a:lnSpc>
            </a:pPr>
            <a:r>
              <a:rPr lang="en-US" altLang="en-US"/>
              <a:t>Should not - Providing them is likely to decrease safety.</a:t>
            </a:r>
          </a:p>
          <a:p>
            <a:pPr eaLnBrk="1" hangingPunct="1">
              <a:lnSpc>
                <a:spcPct val="90000"/>
              </a:lnSpc>
            </a:pPr>
            <a:r>
              <a:rPr lang="en-US" altLang="en-US"/>
              <a:t>Option - May be placed on streets and highways with or without center line markings.</a:t>
            </a:r>
          </a:p>
          <a:p>
            <a:pPr eaLnBrk="1" hangingPunct="1">
              <a:lnSpc>
                <a:spcPct val="90000"/>
              </a:lnSpc>
            </a:pPr>
            <a:endParaRPr lang="en-US" altLang="en-US"/>
          </a:p>
        </p:txBody>
      </p:sp>
    </p:spTree>
    <p:extLst>
      <p:ext uri="{BB962C8B-B14F-4D97-AF65-F5344CB8AC3E}">
        <p14:creationId xmlns:p14="http://schemas.microsoft.com/office/powerpoint/2010/main" val="2033810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defTabSz="917575">
              <a:defRPr>
                <a:solidFill>
                  <a:schemeClr val="tx1"/>
                </a:solidFill>
                <a:latin typeface="Arial" panose="020B0604020202020204" pitchFamily="34" charset="0"/>
                <a:cs typeface="Arial" panose="020B0604020202020204" pitchFamily="34" charset="0"/>
              </a:defRPr>
            </a:lvl1pPr>
            <a:lvl2pPr marL="742950" indent="-285750" defTabSz="917575">
              <a:defRPr>
                <a:solidFill>
                  <a:schemeClr val="tx1"/>
                </a:solidFill>
                <a:latin typeface="Arial" panose="020B0604020202020204" pitchFamily="34" charset="0"/>
                <a:cs typeface="Arial" panose="020B0604020202020204" pitchFamily="34" charset="0"/>
              </a:defRPr>
            </a:lvl2pPr>
            <a:lvl3pPr marL="1143000" indent="-228600" defTabSz="917575">
              <a:defRPr>
                <a:solidFill>
                  <a:schemeClr val="tx1"/>
                </a:solidFill>
                <a:latin typeface="Arial" panose="020B0604020202020204" pitchFamily="34" charset="0"/>
                <a:cs typeface="Arial" panose="020B0604020202020204" pitchFamily="34" charset="0"/>
              </a:defRPr>
            </a:lvl3pPr>
            <a:lvl4pPr marL="1600200" indent="-228600" defTabSz="917575">
              <a:defRPr>
                <a:solidFill>
                  <a:schemeClr val="tx1"/>
                </a:solidFill>
                <a:latin typeface="Arial" panose="020B0604020202020204" pitchFamily="34" charset="0"/>
                <a:cs typeface="Arial" panose="020B0604020202020204" pitchFamily="34" charset="0"/>
              </a:defRPr>
            </a:lvl4pPr>
            <a:lvl5pPr marL="2057400" indent="-228600" defTabSz="917575">
              <a:defRPr>
                <a:solidFill>
                  <a:schemeClr val="tx1"/>
                </a:solidFill>
                <a:latin typeface="Arial" panose="020B0604020202020204" pitchFamily="34" charset="0"/>
                <a:cs typeface="Arial" panose="020B0604020202020204" pitchFamily="34" charset="0"/>
              </a:defRPr>
            </a:lvl5pPr>
            <a:lvl6pPr marL="2514600" indent="-228600" defTabSz="9175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75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75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75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08455D4-7D78-4CAF-918D-01B2B0872EE1}" type="slidenum">
              <a:rPr lang="en-US" altLang="en-US"/>
              <a:pPr/>
              <a:t>25</a:t>
            </a:fld>
            <a:endParaRPr lang="en-US" altLang="en-US"/>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eaLnBrk="1" hangingPunct="1"/>
            <a:r>
              <a:rPr lang="en-US" altLang="en-US"/>
              <a:t>Stop signs not for speeding</a:t>
            </a:r>
          </a:p>
          <a:p>
            <a:pPr eaLnBrk="1" hangingPunct="1"/>
            <a:r>
              <a:rPr lang="en-US" altLang="en-US"/>
              <a:t>Regulations for speed limits</a:t>
            </a:r>
          </a:p>
        </p:txBody>
      </p:sp>
    </p:spTree>
    <p:extLst>
      <p:ext uri="{BB962C8B-B14F-4D97-AF65-F5344CB8AC3E}">
        <p14:creationId xmlns:p14="http://schemas.microsoft.com/office/powerpoint/2010/main" val="3654760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lvl1pPr defTabSz="917575">
              <a:defRPr>
                <a:solidFill>
                  <a:schemeClr val="tx1"/>
                </a:solidFill>
                <a:latin typeface="Arial" panose="020B0604020202020204" pitchFamily="34" charset="0"/>
                <a:cs typeface="Arial" panose="020B0604020202020204" pitchFamily="34" charset="0"/>
              </a:defRPr>
            </a:lvl1pPr>
            <a:lvl2pPr marL="742950" indent="-285750" defTabSz="917575">
              <a:defRPr>
                <a:solidFill>
                  <a:schemeClr val="tx1"/>
                </a:solidFill>
                <a:latin typeface="Arial" panose="020B0604020202020204" pitchFamily="34" charset="0"/>
                <a:cs typeface="Arial" panose="020B0604020202020204" pitchFamily="34" charset="0"/>
              </a:defRPr>
            </a:lvl2pPr>
            <a:lvl3pPr marL="1143000" indent="-228600" defTabSz="917575">
              <a:defRPr>
                <a:solidFill>
                  <a:schemeClr val="tx1"/>
                </a:solidFill>
                <a:latin typeface="Arial" panose="020B0604020202020204" pitchFamily="34" charset="0"/>
                <a:cs typeface="Arial" panose="020B0604020202020204" pitchFamily="34" charset="0"/>
              </a:defRPr>
            </a:lvl3pPr>
            <a:lvl4pPr marL="1600200" indent="-228600" defTabSz="917575">
              <a:defRPr>
                <a:solidFill>
                  <a:schemeClr val="tx1"/>
                </a:solidFill>
                <a:latin typeface="Arial" panose="020B0604020202020204" pitchFamily="34" charset="0"/>
                <a:cs typeface="Arial" panose="020B0604020202020204" pitchFamily="34" charset="0"/>
              </a:defRPr>
            </a:lvl4pPr>
            <a:lvl5pPr marL="2057400" indent="-228600" defTabSz="917575">
              <a:defRPr>
                <a:solidFill>
                  <a:schemeClr val="tx1"/>
                </a:solidFill>
                <a:latin typeface="Arial" panose="020B0604020202020204" pitchFamily="34" charset="0"/>
                <a:cs typeface="Arial" panose="020B0604020202020204" pitchFamily="34" charset="0"/>
              </a:defRPr>
            </a:lvl5pPr>
            <a:lvl6pPr marL="2514600" indent="-228600" defTabSz="9175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75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75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75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3E34AE4-7679-4A64-948A-B287BF3E5191}" type="slidenum">
              <a:rPr lang="en-US" altLang="en-US"/>
              <a:pPr/>
              <a:t>26</a:t>
            </a:fld>
            <a:endParaRPr lang="en-US" altLang="en-US"/>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p:spPr>
        <p:txBody>
          <a:bodyPr/>
          <a:lstStyle/>
          <a:p>
            <a:pPr eaLnBrk="1" hangingPunct="1"/>
            <a:r>
              <a:rPr lang="en-US" altLang="en-US"/>
              <a:t>Other issues:</a:t>
            </a:r>
          </a:p>
          <a:p>
            <a:pPr eaLnBrk="1" hangingPunct="1"/>
            <a:r>
              <a:rPr lang="en-US" altLang="en-US"/>
              <a:t>- Noise (golf course)</a:t>
            </a:r>
          </a:p>
          <a:p>
            <a:pPr eaLnBrk="1" hangingPunct="1"/>
            <a:r>
              <a:rPr lang="en-US" altLang="en-US"/>
              <a:t>- Trucks</a:t>
            </a:r>
          </a:p>
        </p:txBody>
      </p:sp>
    </p:spTree>
    <p:extLst>
      <p:ext uri="{BB962C8B-B14F-4D97-AF65-F5344CB8AC3E}">
        <p14:creationId xmlns:p14="http://schemas.microsoft.com/office/powerpoint/2010/main" val="229933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defTabSz="917575">
              <a:defRPr>
                <a:solidFill>
                  <a:schemeClr val="tx1"/>
                </a:solidFill>
                <a:latin typeface="Arial" panose="020B0604020202020204" pitchFamily="34" charset="0"/>
                <a:cs typeface="Arial" panose="020B0604020202020204" pitchFamily="34" charset="0"/>
              </a:defRPr>
            </a:lvl1pPr>
            <a:lvl2pPr marL="742950" indent="-285750" defTabSz="917575">
              <a:defRPr>
                <a:solidFill>
                  <a:schemeClr val="tx1"/>
                </a:solidFill>
                <a:latin typeface="Arial" panose="020B0604020202020204" pitchFamily="34" charset="0"/>
                <a:cs typeface="Arial" panose="020B0604020202020204" pitchFamily="34" charset="0"/>
              </a:defRPr>
            </a:lvl2pPr>
            <a:lvl3pPr marL="1143000" indent="-228600" defTabSz="917575">
              <a:defRPr>
                <a:solidFill>
                  <a:schemeClr val="tx1"/>
                </a:solidFill>
                <a:latin typeface="Arial" panose="020B0604020202020204" pitchFamily="34" charset="0"/>
                <a:cs typeface="Arial" panose="020B0604020202020204" pitchFamily="34" charset="0"/>
              </a:defRPr>
            </a:lvl3pPr>
            <a:lvl4pPr marL="1600200" indent="-228600" defTabSz="917575">
              <a:defRPr>
                <a:solidFill>
                  <a:schemeClr val="tx1"/>
                </a:solidFill>
                <a:latin typeface="Arial" panose="020B0604020202020204" pitchFamily="34" charset="0"/>
                <a:cs typeface="Arial" panose="020B0604020202020204" pitchFamily="34" charset="0"/>
              </a:defRPr>
            </a:lvl4pPr>
            <a:lvl5pPr marL="2057400" indent="-228600" defTabSz="917575">
              <a:defRPr>
                <a:solidFill>
                  <a:schemeClr val="tx1"/>
                </a:solidFill>
                <a:latin typeface="Arial" panose="020B0604020202020204" pitchFamily="34" charset="0"/>
                <a:cs typeface="Arial" panose="020B0604020202020204" pitchFamily="34" charset="0"/>
              </a:defRPr>
            </a:lvl5pPr>
            <a:lvl6pPr marL="2514600" indent="-228600" defTabSz="9175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75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75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75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59FF788-1C4D-4D90-97F4-8BCE4F932064}" type="slidenum">
              <a:rPr lang="en-US" altLang="en-US"/>
              <a:pPr/>
              <a:t>27</a:t>
            </a:fld>
            <a:endParaRPr lang="en-US" altLang="en-US"/>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p:spPr>
        <p:txBody>
          <a:bodyPr/>
          <a:lstStyle/>
          <a:p>
            <a:pPr eaLnBrk="1" hangingPunct="1"/>
            <a:r>
              <a:rPr lang="en-US" altLang="en-US" sz="1000"/>
              <a:t>Stop signs not for speeding</a:t>
            </a:r>
          </a:p>
          <a:p>
            <a:pPr eaLnBrk="1" hangingPunct="1"/>
            <a:r>
              <a:rPr lang="en-US" altLang="en-US" sz="1000"/>
              <a:t>Regulations for speed limits</a:t>
            </a:r>
          </a:p>
          <a:p>
            <a:pPr eaLnBrk="1" hangingPunct="1"/>
            <a:r>
              <a:rPr lang="en-US" altLang="en-US" sz="1000"/>
              <a:t>§ 3362.  Maximum speed limits. </a:t>
            </a:r>
          </a:p>
          <a:p>
            <a:pPr eaLnBrk="1" hangingPunct="1"/>
            <a:r>
              <a:rPr lang="en-US" altLang="en-US" sz="1000"/>
              <a:t> (a)  General rule.--Except when a special hazard exists that requires lower speed for compliance with section 3361 (relating to driving vehicle at safe speed), the limits specified in this section or established under this subchapter shall be maximum lawful speeds and no person shall drive a vehicle at a speed in excess of the following maximum limits: </a:t>
            </a:r>
          </a:p>
          <a:p>
            <a:pPr eaLnBrk="1" hangingPunct="1"/>
            <a:r>
              <a:rPr lang="en-US" altLang="en-US" sz="1000"/>
              <a:t>  (1)  35 miles per hour in any urban district. </a:t>
            </a:r>
          </a:p>
          <a:p>
            <a:pPr eaLnBrk="1" hangingPunct="1"/>
            <a:r>
              <a:rPr lang="en-US" altLang="en-US" sz="1000"/>
              <a:t>  (1.1)  65 miles per hour for all vehicles on freeways where the department has posted a 65-miles-per-hour speed limit. </a:t>
            </a:r>
          </a:p>
          <a:p>
            <a:pPr eaLnBrk="1" hangingPunct="1"/>
            <a:r>
              <a:rPr lang="en-US" altLang="en-US" sz="1000"/>
              <a:t>  (1.2)  25 miles per hour in a residence district if the highway: </a:t>
            </a:r>
          </a:p>
          <a:p>
            <a:pPr eaLnBrk="1" hangingPunct="1"/>
            <a:r>
              <a:rPr lang="en-US" altLang="en-US" sz="1000"/>
              <a:t>   (i)  is not a numbered traffic route; and </a:t>
            </a:r>
          </a:p>
          <a:p>
            <a:pPr eaLnBrk="1" hangingPunct="1"/>
            <a:r>
              <a:rPr lang="en-US" altLang="en-US" sz="1000"/>
              <a:t>   (ii)  is functionally classified by the department as a local highway. </a:t>
            </a:r>
          </a:p>
          <a:p>
            <a:pPr eaLnBrk="1" hangingPunct="1"/>
            <a:r>
              <a:rPr lang="en-US" altLang="en-US" sz="1000"/>
              <a:t>  (2)  55 miles per hour in other locations. </a:t>
            </a:r>
          </a:p>
          <a:p>
            <a:pPr eaLnBrk="1" hangingPunct="1"/>
            <a:r>
              <a:rPr lang="en-US" altLang="en-US" sz="1000"/>
              <a:t>  (3)  Any other maximum speed limit established under this subchapter. </a:t>
            </a:r>
          </a:p>
          <a:p>
            <a:pPr eaLnBrk="1" hangingPunct="1"/>
            <a:r>
              <a:rPr lang="en-US" altLang="en-US" sz="1000"/>
              <a:t> (b)  Posting of speed limit.-- </a:t>
            </a:r>
          </a:p>
          <a:p>
            <a:pPr eaLnBrk="1" hangingPunct="1"/>
            <a:r>
              <a:rPr lang="en-US" altLang="en-US" sz="1000"/>
              <a:t>  (1)  No maximum speed limit established under subsection (a)(1), (1.2) or (3) shall be effective unless posted on fixed or variable official traffic-control devices erected in accordance with regulations adopted by the department which regulations shall require posting at the beginning and end of each speed zone and at intervals not greater than one-half mile. </a:t>
            </a:r>
          </a:p>
        </p:txBody>
      </p:sp>
    </p:spTree>
    <p:extLst>
      <p:ext uri="{BB962C8B-B14F-4D97-AF65-F5344CB8AC3E}">
        <p14:creationId xmlns:p14="http://schemas.microsoft.com/office/powerpoint/2010/main" val="3710152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defTabSz="917575">
              <a:defRPr>
                <a:solidFill>
                  <a:schemeClr val="tx1"/>
                </a:solidFill>
                <a:latin typeface="Arial" panose="020B0604020202020204" pitchFamily="34" charset="0"/>
                <a:cs typeface="Arial" panose="020B0604020202020204" pitchFamily="34" charset="0"/>
              </a:defRPr>
            </a:lvl1pPr>
            <a:lvl2pPr marL="742950" indent="-285750" defTabSz="917575">
              <a:defRPr>
                <a:solidFill>
                  <a:schemeClr val="tx1"/>
                </a:solidFill>
                <a:latin typeface="Arial" panose="020B0604020202020204" pitchFamily="34" charset="0"/>
                <a:cs typeface="Arial" panose="020B0604020202020204" pitchFamily="34" charset="0"/>
              </a:defRPr>
            </a:lvl2pPr>
            <a:lvl3pPr marL="1143000" indent="-228600" defTabSz="917575">
              <a:defRPr>
                <a:solidFill>
                  <a:schemeClr val="tx1"/>
                </a:solidFill>
                <a:latin typeface="Arial" panose="020B0604020202020204" pitchFamily="34" charset="0"/>
                <a:cs typeface="Arial" panose="020B0604020202020204" pitchFamily="34" charset="0"/>
              </a:defRPr>
            </a:lvl3pPr>
            <a:lvl4pPr marL="1600200" indent="-228600" defTabSz="917575">
              <a:defRPr>
                <a:solidFill>
                  <a:schemeClr val="tx1"/>
                </a:solidFill>
                <a:latin typeface="Arial" panose="020B0604020202020204" pitchFamily="34" charset="0"/>
                <a:cs typeface="Arial" panose="020B0604020202020204" pitchFamily="34" charset="0"/>
              </a:defRPr>
            </a:lvl4pPr>
            <a:lvl5pPr marL="2057400" indent="-228600" defTabSz="917575">
              <a:defRPr>
                <a:solidFill>
                  <a:schemeClr val="tx1"/>
                </a:solidFill>
                <a:latin typeface="Arial" panose="020B0604020202020204" pitchFamily="34" charset="0"/>
                <a:cs typeface="Arial" panose="020B0604020202020204" pitchFamily="34" charset="0"/>
              </a:defRPr>
            </a:lvl5pPr>
            <a:lvl6pPr marL="2514600" indent="-228600" defTabSz="9175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75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75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75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0F0EDEE-0BEB-437F-9C6A-4968C7B05F38}" type="slidenum">
              <a:rPr lang="en-US" altLang="en-US"/>
              <a:pPr/>
              <a:t>28</a:t>
            </a:fld>
            <a:endParaRPr lang="en-US" alt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p:spPr>
        <p:txBody>
          <a:bodyPr/>
          <a:lstStyle/>
          <a:p>
            <a:pPr eaLnBrk="1" hangingPunct="1"/>
            <a:r>
              <a:rPr lang="en-US" altLang="en-US"/>
              <a:t>Physical Measures, not signage</a:t>
            </a:r>
          </a:p>
        </p:txBody>
      </p:sp>
    </p:spTree>
    <p:extLst>
      <p:ext uri="{BB962C8B-B14F-4D97-AF65-F5344CB8AC3E}">
        <p14:creationId xmlns:p14="http://schemas.microsoft.com/office/powerpoint/2010/main" val="830343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lvl1pPr defTabSz="917575">
              <a:defRPr>
                <a:solidFill>
                  <a:schemeClr val="tx1"/>
                </a:solidFill>
                <a:latin typeface="Arial" panose="020B0604020202020204" pitchFamily="34" charset="0"/>
                <a:cs typeface="Arial" panose="020B0604020202020204" pitchFamily="34" charset="0"/>
              </a:defRPr>
            </a:lvl1pPr>
            <a:lvl2pPr marL="742950" indent="-285750" defTabSz="917575">
              <a:defRPr>
                <a:solidFill>
                  <a:schemeClr val="tx1"/>
                </a:solidFill>
                <a:latin typeface="Arial" panose="020B0604020202020204" pitchFamily="34" charset="0"/>
                <a:cs typeface="Arial" panose="020B0604020202020204" pitchFamily="34" charset="0"/>
              </a:defRPr>
            </a:lvl2pPr>
            <a:lvl3pPr marL="1143000" indent="-228600" defTabSz="917575">
              <a:defRPr>
                <a:solidFill>
                  <a:schemeClr val="tx1"/>
                </a:solidFill>
                <a:latin typeface="Arial" panose="020B0604020202020204" pitchFamily="34" charset="0"/>
                <a:cs typeface="Arial" panose="020B0604020202020204" pitchFamily="34" charset="0"/>
              </a:defRPr>
            </a:lvl3pPr>
            <a:lvl4pPr marL="1600200" indent="-228600" defTabSz="917575">
              <a:defRPr>
                <a:solidFill>
                  <a:schemeClr val="tx1"/>
                </a:solidFill>
                <a:latin typeface="Arial" panose="020B0604020202020204" pitchFamily="34" charset="0"/>
                <a:cs typeface="Arial" panose="020B0604020202020204" pitchFamily="34" charset="0"/>
              </a:defRPr>
            </a:lvl4pPr>
            <a:lvl5pPr marL="2057400" indent="-228600" defTabSz="917575">
              <a:defRPr>
                <a:solidFill>
                  <a:schemeClr val="tx1"/>
                </a:solidFill>
                <a:latin typeface="Arial" panose="020B0604020202020204" pitchFamily="34" charset="0"/>
                <a:cs typeface="Arial" panose="020B0604020202020204" pitchFamily="34" charset="0"/>
              </a:defRPr>
            </a:lvl5pPr>
            <a:lvl6pPr marL="2514600" indent="-228600" defTabSz="9175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75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75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75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0B48DBB-5908-450D-9690-7DC458C1D9A1}" type="slidenum">
              <a:rPr lang="en-US" altLang="en-US"/>
              <a:pPr/>
              <a:t>29</a:t>
            </a:fld>
            <a:endParaRPr lang="en-US" altLang="en-US"/>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p:spPr>
        <p:txBody>
          <a:bodyPr/>
          <a:lstStyle/>
          <a:p>
            <a:pPr eaLnBrk="1" hangingPunct="1"/>
            <a:r>
              <a:rPr lang="en-US" altLang="en-US"/>
              <a:t>Education</a:t>
            </a:r>
          </a:p>
          <a:p>
            <a:pPr eaLnBrk="1" hangingPunct="1"/>
            <a:r>
              <a:rPr lang="en-US" altLang="en-US"/>
              <a:t>Enforcement</a:t>
            </a:r>
          </a:p>
          <a:p>
            <a:pPr eaLnBrk="1" hangingPunct="1"/>
            <a:r>
              <a:rPr lang="en-US" altLang="en-US"/>
              <a:t>Engineering</a:t>
            </a:r>
          </a:p>
          <a:p>
            <a:pPr eaLnBrk="1" hangingPunct="1"/>
            <a:endParaRPr lang="en-US" altLang="en-US"/>
          </a:p>
          <a:p>
            <a:pPr eaLnBrk="1" hangingPunct="1"/>
            <a:r>
              <a:rPr lang="en-US" altLang="en-US"/>
              <a:t>Avoid unenforceable regulations: stop sign, speed limit</a:t>
            </a:r>
          </a:p>
        </p:txBody>
      </p:sp>
    </p:spTree>
    <p:extLst>
      <p:ext uri="{BB962C8B-B14F-4D97-AF65-F5344CB8AC3E}">
        <p14:creationId xmlns:p14="http://schemas.microsoft.com/office/powerpoint/2010/main" val="388413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11/28/2016</a:t>
            </a:fld>
            <a:endParaRPr lang="en-US" dirty="0"/>
          </a:p>
        </p:txBody>
      </p:sp>
      <p:sp>
        <p:nvSpPr>
          <p:cNvPr id="5" name="Footer Placeholder 4"/>
          <p:cNvSpPr>
            <a:spLocks noGrp="1"/>
          </p:cNvSpPr>
          <p:nvPr>
            <p:ph type="ftr" sz="quarter" idx="11"/>
          </p:nvPr>
        </p:nvSpPr>
        <p:spPr>
          <a:xfrm>
            <a:off x="5332412" y="5883275"/>
            <a:ext cx="4324044" cy="365125"/>
          </a:xfrm>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11/28/2016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951856" y="5867131"/>
            <a:ext cx="5511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11/28/2016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11/28/2016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11/28/2016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11/28/2016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11/28/2016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11/28/2016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11/28/2016</a:t>
            </a:fld>
            <a:endParaRPr lang="en-US" dirty="0"/>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Session 5 </a:t>
            </a:r>
            <a:br>
              <a:rPr lang="en-US" dirty="0"/>
            </a:br>
            <a:r>
              <a:rPr lang="en-US" dirty="0"/>
              <a:t>Traffic &amp;  Transportation</a:t>
            </a:r>
          </a:p>
        </p:txBody>
      </p:sp>
      <p:sp>
        <p:nvSpPr>
          <p:cNvPr id="3" name="Subtitle 2"/>
          <p:cNvSpPr>
            <a:spLocks noGrp="1"/>
          </p:cNvSpPr>
          <p:nvPr>
            <p:ph type="subTitle" idx="1"/>
          </p:nvPr>
        </p:nvSpPr>
        <p:spPr/>
        <p:txBody>
          <a:bodyPr>
            <a:noAutofit/>
          </a:bodyPr>
          <a:lstStyle/>
          <a:p>
            <a:r>
              <a:rPr lang="en-US" sz="2800" dirty="0"/>
              <a:t>Neighborhood University</a:t>
            </a:r>
          </a:p>
          <a:p>
            <a:r>
              <a:rPr lang="en-US" sz="2800" dirty="0"/>
              <a:t>October 6, 2016</a:t>
            </a:r>
          </a:p>
          <a:p>
            <a:r>
              <a:rPr lang="en-US" sz="2800" dirty="0"/>
              <a:t>Westtown Township</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441" y="4751294"/>
            <a:ext cx="1345351" cy="199632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1814" y="6021859"/>
            <a:ext cx="2041208" cy="725763"/>
          </a:xfrm>
          <a:prstGeom prst="rect">
            <a:avLst/>
          </a:prstGeom>
        </p:spPr>
      </p:pic>
    </p:spTree>
    <p:extLst>
      <p:ext uri="{BB962C8B-B14F-4D97-AF65-F5344CB8AC3E}">
        <p14:creationId xmlns:p14="http://schemas.microsoft.com/office/powerpoint/2010/main" val="16594525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35322" y="528917"/>
            <a:ext cx="10018713" cy="5513295"/>
          </a:xfrm>
        </p:spPr>
        <p:txBody>
          <a:bodyPr>
            <a:normAutofit fontScale="92500" lnSpcReduction="10000"/>
          </a:bodyPr>
          <a:lstStyle/>
          <a:p>
            <a:pPr algn="just"/>
            <a:r>
              <a:rPr lang="en-US" b="1" dirty="0"/>
              <a:t>Section 2301. Road and Bridge Maintenance, Repair and Construction.</a:t>
            </a:r>
            <a:r>
              <a:rPr lang="en-US" dirty="0"/>
              <a:t>-The board of supervisors may purchase or hire materials, equipment, machinery and implements necessary for the </a:t>
            </a:r>
            <a:r>
              <a:rPr lang="en-US" b="1" i="1" dirty="0"/>
              <a:t>construction, repair and maintenance of roads and bridges </a:t>
            </a:r>
            <a:r>
              <a:rPr lang="en-US" dirty="0"/>
              <a:t>and make and maintain bridges over streams, gullies, canals and railroads where bridges are necessary for the ease and safety of travelers. The bridges shall be deemed to be a part of the road.</a:t>
            </a:r>
          </a:p>
          <a:p>
            <a:pPr algn="just"/>
            <a:r>
              <a:rPr lang="en-US" b="1" dirty="0"/>
              <a:t>Section 2304. Power to Lay Out, Open, Widen, Vacate, Et Cetera.</a:t>
            </a:r>
            <a:r>
              <a:rPr lang="en-US" dirty="0"/>
              <a:t>- The board of supervisors may by ordinance enact, ordain, survey, lay out, open, widen, straighten, vacate and relay all roads and bridges and parts thereof which are located wholly or partially within the township.</a:t>
            </a:r>
          </a:p>
          <a:p>
            <a:pPr algn="just"/>
            <a:r>
              <a:rPr lang="en-US" b="1" dirty="0"/>
              <a:t>Section 2312. Elimination of Curves; Acquisition of Views</a:t>
            </a:r>
            <a:r>
              <a:rPr lang="en-US" dirty="0"/>
              <a:t>.- Any township may acquire, by purchase or by the right of eminent domain, any property and lands along or adjacent to any township road that may be necessary to eliminate dangerous curves and widen roads and provide a free and unobstructed view over lands located at or near the intersection of any two roads or highways, or a road and a railroad or railway, or at any curve in any road, for the better protection and safety to the traveling public. </a:t>
            </a:r>
          </a:p>
        </p:txBody>
      </p:sp>
    </p:spTree>
    <p:extLst>
      <p:ext uri="{BB962C8B-B14F-4D97-AF65-F5344CB8AC3E}">
        <p14:creationId xmlns:p14="http://schemas.microsoft.com/office/powerpoint/2010/main" val="1245741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35322" y="528917"/>
            <a:ext cx="10018713" cy="5513295"/>
          </a:xfrm>
        </p:spPr>
        <p:txBody>
          <a:bodyPr>
            <a:normAutofit lnSpcReduction="10000"/>
          </a:bodyPr>
          <a:lstStyle/>
          <a:p>
            <a:pPr fontAlgn="t"/>
            <a:r>
              <a:rPr lang="en-US" b="1" dirty="0"/>
              <a:t>Section 2317. Approval of Plans.</a:t>
            </a:r>
            <a:r>
              <a:rPr lang="en-US" dirty="0"/>
              <a:t>- No person shall construct, open or dedicate any road or any drainage facilities </a:t>
            </a:r>
            <a:r>
              <a:rPr lang="en-US" b="1" i="1" u="sng" dirty="0"/>
              <a:t>for public use </a:t>
            </a:r>
            <a:r>
              <a:rPr lang="en-US" dirty="0"/>
              <a:t>or travel without first submitting plans thereof to the board of supervisors for its approval.</a:t>
            </a:r>
          </a:p>
          <a:p>
            <a:pPr fontAlgn="t"/>
            <a:r>
              <a:rPr lang="en-US" b="1" dirty="0"/>
              <a:t>Section 2324. Protection of Highways from Snowdrifts.</a:t>
            </a:r>
            <a:r>
              <a:rPr lang="en-US" dirty="0"/>
              <a:t>- The board of supervisors may enter private property adjacent to any public road or highway and place thereon a snow fence to within a limit of one hundred feet from the right-of-way line of the public road in order to eliminate snow drifting on the traveled portion of the public road.</a:t>
            </a:r>
          </a:p>
          <a:p>
            <a:pPr fontAlgn="t"/>
            <a:r>
              <a:rPr lang="en-US" b="1" dirty="0"/>
              <a:t>Section 2327. Traffic Lights and Signals.</a:t>
            </a:r>
            <a:r>
              <a:rPr lang="en-US" dirty="0"/>
              <a:t>-The board of supervisors may provide for the erection, maintenance and operation of traffic lights and traffic signals in accordance with 75 Pa. C.S. (relating to vehicles). (53 P.S. §67327)</a:t>
            </a:r>
          </a:p>
          <a:p>
            <a:pPr fontAlgn="t"/>
            <a:r>
              <a:rPr lang="en-US" b="1" dirty="0"/>
              <a:t>Section 2330. Bike Paths.</a:t>
            </a:r>
            <a:r>
              <a:rPr lang="en-US" dirty="0"/>
              <a:t>-The board of supervisors may provide for the construction and maintenance of bike paths for the protection or convenience of the traveling public. (53 P.S. §67330)</a:t>
            </a:r>
          </a:p>
        </p:txBody>
      </p:sp>
    </p:spTree>
    <p:extLst>
      <p:ext uri="{BB962C8B-B14F-4D97-AF65-F5344CB8AC3E}">
        <p14:creationId xmlns:p14="http://schemas.microsoft.com/office/powerpoint/2010/main" val="303671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1"/>
            <a:ext cx="10018713" cy="928816"/>
          </a:xfrm>
        </p:spPr>
        <p:txBody>
          <a:bodyPr/>
          <a:lstStyle/>
          <a:p>
            <a:r>
              <a:rPr lang="en-US" dirty="0"/>
              <a:t>Regional Planning Efforts</a:t>
            </a:r>
          </a:p>
        </p:txBody>
      </p:sp>
      <p:sp>
        <p:nvSpPr>
          <p:cNvPr id="3" name="Content Placeholder 2"/>
          <p:cNvSpPr>
            <a:spLocks noGrp="1"/>
          </p:cNvSpPr>
          <p:nvPr>
            <p:ph idx="1"/>
          </p:nvPr>
        </p:nvSpPr>
        <p:spPr>
          <a:xfrm>
            <a:off x="1484310" y="1614617"/>
            <a:ext cx="10018713" cy="4176583"/>
          </a:xfrm>
        </p:spPr>
        <p:txBody>
          <a:bodyPr>
            <a:normAutofit fontScale="92500" lnSpcReduction="10000"/>
          </a:bodyPr>
          <a:lstStyle/>
          <a:p>
            <a:r>
              <a:rPr lang="en-US" dirty="0"/>
              <a:t>The Transportation Improvement Program (TIP) is developed by the Delaware Valley Regional Planning Commission (DVRPC) as a congressional mandate for projects receive and spend federal transportation funds.</a:t>
            </a:r>
          </a:p>
          <a:p>
            <a:r>
              <a:rPr lang="en-US" dirty="0"/>
              <a:t>The TIP lists all transportation projects regardless of mode.</a:t>
            </a:r>
          </a:p>
          <a:p>
            <a:r>
              <a:rPr lang="en-US" dirty="0"/>
              <a:t>The current four-year TIP (FY2015 to FY2018) allocates monies as follows:</a:t>
            </a:r>
          </a:p>
          <a:p>
            <a:pPr lvl="1"/>
            <a:r>
              <a:rPr lang="en-US" dirty="0"/>
              <a:t> 46 percent to the Regional Transit Program</a:t>
            </a:r>
          </a:p>
          <a:p>
            <a:pPr lvl="1"/>
            <a:r>
              <a:rPr lang="en-US" dirty="0"/>
              <a:t>41 percent to the Regional Highway Program</a:t>
            </a:r>
          </a:p>
          <a:p>
            <a:pPr lvl="1"/>
            <a:r>
              <a:rPr lang="en-US" dirty="0"/>
              <a:t>13 percent to the Interstate Management Program</a:t>
            </a:r>
          </a:p>
          <a:p>
            <a:r>
              <a:rPr lang="en-US" dirty="0"/>
              <a:t>At present, four projects located within the</a:t>
            </a:r>
            <a:r>
              <a:rPr lang="en-US" sz="2800" dirty="0"/>
              <a:t> </a:t>
            </a:r>
            <a:r>
              <a:rPr lang="en-US" dirty="0"/>
              <a:t>West Chester Area Council of Governments are identified in the current TIP.</a:t>
            </a:r>
          </a:p>
        </p:txBody>
      </p:sp>
    </p:spTree>
    <p:extLst>
      <p:ext uri="{BB962C8B-B14F-4D97-AF65-F5344CB8AC3E}">
        <p14:creationId xmlns:p14="http://schemas.microsoft.com/office/powerpoint/2010/main" val="949288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1000"/>
                                        <p:tgtEl>
                                          <p:spTgt spid="3">
                                            <p:txEl>
                                              <p:pRg st="3" end="3"/>
                                            </p:txEl>
                                          </p:spTgt>
                                        </p:tgtEl>
                                      </p:cBhvr>
                                    </p:animEffect>
                                    <p:anim calcmode="lin" valueType="num">
                                      <p:cBhvr>
                                        <p:cTn id="1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1000"/>
                                        <p:tgtEl>
                                          <p:spTgt spid="3">
                                            <p:txEl>
                                              <p:pRg st="4" end="4"/>
                                            </p:txEl>
                                          </p:spTgt>
                                        </p:tgtEl>
                                      </p:cBhvr>
                                    </p:animEffect>
                                    <p:anim calcmode="lin" valueType="num">
                                      <p:cBhvr>
                                        <p:cTn id="2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1000"/>
                                        <p:tgtEl>
                                          <p:spTgt spid="3">
                                            <p:txEl>
                                              <p:pRg st="5" end="5"/>
                                            </p:txEl>
                                          </p:spTgt>
                                        </p:tgtEl>
                                      </p:cBhvr>
                                    </p:animEffect>
                                    <p:anim calcmode="lin" valueType="num">
                                      <p:cBhvr>
                                        <p:cTn id="2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1"/>
            <a:ext cx="10018713" cy="649940"/>
          </a:xfrm>
        </p:spPr>
        <p:txBody>
          <a:bodyPr>
            <a:normAutofit fontScale="90000"/>
          </a:bodyPr>
          <a:lstStyle/>
          <a:p>
            <a:r>
              <a:rPr lang="en-US" dirty="0"/>
              <a:t>Westtown – 202 &amp; 926 intersection</a:t>
            </a:r>
          </a:p>
        </p:txBody>
      </p:sp>
      <p:sp>
        <p:nvSpPr>
          <p:cNvPr id="3" name="Content Placeholder 2"/>
          <p:cNvSpPr>
            <a:spLocks noGrp="1"/>
          </p:cNvSpPr>
          <p:nvPr>
            <p:ph idx="1"/>
          </p:nvPr>
        </p:nvSpPr>
        <p:spPr>
          <a:xfrm>
            <a:off x="1484310" y="1497106"/>
            <a:ext cx="10018713" cy="4347881"/>
          </a:xfrm>
        </p:spPr>
        <p:txBody>
          <a:bodyPr>
            <a:normAutofit lnSpcReduction="10000"/>
          </a:bodyPr>
          <a:lstStyle/>
          <a:p>
            <a:pPr algn="just"/>
            <a:r>
              <a:rPr lang="en-US" dirty="0"/>
              <a:t>This project includes improvements to reduce congestion and increase safety at the intersection of US 202 and SR 926. This will be accomplished through lane reconfigurations, striping, signal upgrades and bicycle and pedestrian improvements. </a:t>
            </a:r>
          </a:p>
          <a:p>
            <a:pPr algn="just"/>
            <a:r>
              <a:rPr lang="en-US" dirty="0"/>
              <a:t>The roadway improvements will include installation of a southbound right-turn deceleration lane on US 202 and an additional eastbound left-turn lane on SR 926, creating a double left-turn configuration along the eastbound approach onto Route 202 NB.</a:t>
            </a:r>
          </a:p>
          <a:p>
            <a:pPr algn="just"/>
            <a:r>
              <a:rPr lang="en-US" dirty="0"/>
              <a:t>Pedestrian and bicycle intersection improvements include physical upgrades such as high-visibility crosswalks, ADA ramps, pedestrian landings, sidewalk extensions, as well signal equipment upgrades for pedestrian push buttons, countdown signal heads, and lighting.</a:t>
            </a:r>
          </a:p>
        </p:txBody>
      </p:sp>
    </p:spTree>
    <p:extLst>
      <p:ext uri="{BB962C8B-B14F-4D97-AF65-F5344CB8AC3E}">
        <p14:creationId xmlns:p14="http://schemas.microsoft.com/office/powerpoint/2010/main" val="38099482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1"/>
            <a:ext cx="10018713" cy="730624"/>
          </a:xfrm>
        </p:spPr>
        <p:txBody>
          <a:bodyPr/>
          <a:lstStyle/>
          <a:p>
            <a:r>
              <a:rPr lang="en-US" dirty="0"/>
              <a:t>Westtown – 202 &amp; 926 intersection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11509" y="1524005"/>
            <a:ext cx="8364316" cy="48176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148067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345131"/>
            <a:ext cx="10018713" cy="990600"/>
          </a:xfrm>
        </p:spPr>
        <p:txBody>
          <a:bodyPr/>
          <a:lstStyle/>
          <a:p>
            <a:r>
              <a:rPr lang="en-US" dirty="0"/>
              <a:t>Westtown – 202 &amp; 926 intersection</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97546" y="1335731"/>
            <a:ext cx="7192242" cy="50809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354061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345131"/>
            <a:ext cx="10018713" cy="990600"/>
          </a:xfrm>
        </p:spPr>
        <p:txBody>
          <a:bodyPr/>
          <a:lstStyle/>
          <a:p>
            <a:r>
              <a:rPr lang="en-US" dirty="0"/>
              <a:t>Westtown – 202 &amp; 926 intersection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0188" y="1370846"/>
            <a:ext cx="7966958" cy="50299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881933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900953"/>
          </a:xfrm>
        </p:spPr>
        <p:txBody>
          <a:bodyPr/>
          <a:lstStyle/>
          <a:p>
            <a:r>
              <a:rPr lang="en-US" dirty="0"/>
              <a:t>West Whiteland – Exton Station</a:t>
            </a:r>
          </a:p>
        </p:txBody>
      </p:sp>
      <p:sp>
        <p:nvSpPr>
          <p:cNvPr id="3" name="Content Placeholder 2"/>
          <p:cNvSpPr>
            <a:spLocks noGrp="1"/>
          </p:cNvSpPr>
          <p:nvPr>
            <p:ph idx="1"/>
          </p:nvPr>
        </p:nvSpPr>
        <p:spPr>
          <a:xfrm>
            <a:off x="1484310" y="1524001"/>
            <a:ext cx="10018713" cy="4341340"/>
          </a:xfrm>
        </p:spPr>
        <p:txBody>
          <a:bodyPr>
            <a:normAutofit lnSpcReduction="10000"/>
          </a:bodyPr>
          <a:lstStyle/>
          <a:p>
            <a:pPr algn="just"/>
            <a:r>
              <a:rPr lang="en-US" dirty="0"/>
              <a:t>This phased project will provide for the construction of high-level platforms, a station building, bus circulation loops, and a multi-level parking garage at Exton Station on the Paoli-Thorndale Regional Rail Line. </a:t>
            </a:r>
          </a:p>
          <a:p>
            <a:pPr algn="just"/>
            <a:r>
              <a:rPr lang="en-US" dirty="0"/>
              <a:t>Phase I is presently under construction and, will include the construction of high-level platforms with canopies and wind screens, and a station building. New lighting, signage, security features, and passenger amenities will also be provided as part of the project. The total cost of Phase I is $17.7 million.</a:t>
            </a:r>
          </a:p>
          <a:p>
            <a:pPr algn="just"/>
            <a:r>
              <a:rPr lang="en-US" dirty="0"/>
              <a:t>Phase 2 includes a fully accessible, multi-level, parking garage with pathways to the station platforms and bus circulation loops with shelters. The total cost of Phase II, in the amount of $39.5 million, is programmed in FY 2018-2022.</a:t>
            </a:r>
          </a:p>
        </p:txBody>
      </p:sp>
    </p:spTree>
    <p:extLst>
      <p:ext uri="{BB962C8B-B14F-4D97-AF65-F5344CB8AC3E}">
        <p14:creationId xmlns:p14="http://schemas.microsoft.com/office/powerpoint/2010/main" val="42123683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0" y="443753"/>
            <a:ext cx="10018713" cy="936812"/>
          </a:xfrm>
        </p:spPr>
        <p:txBody>
          <a:bodyPr/>
          <a:lstStyle/>
          <a:p>
            <a:r>
              <a:rPr lang="en-US" dirty="0"/>
              <a:t>West Whiteland – Exton Station</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83859" y="1622613"/>
            <a:ext cx="6619616" cy="4695790"/>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2236" y="1380565"/>
            <a:ext cx="7480635" cy="53839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5248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1"/>
            <a:ext cx="10018713" cy="909918"/>
          </a:xfrm>
        </p:spPr>
        <p:txBody>
          <a:bodyPr/>
          <a:lstStyle/>
          <a:p>
            <a:r>
              <a:rPr lang="en-US" dirty="0"/>
              <a:t>Regional Multi-use Trails</a:t>
            </a:r>
          </a:p>
        </p:txBody>
      </p:sp>
      <p:sp>
        <p:nvSpPr>
          <p:cNvPr id="3" name="Content Placeholder 2"/>
          <p:cNvSpPr>
            <a:spLocks noGrp="1"/>
          </p:cNvSpPr>
          <p:nvPr>
            <p:ph idx="1"/>
          </p:nvPr>
        </p:nvSpPr>
        <p:spPr>
          <a:xfrm>
            <a:off x="1484310" y="1595719"/>
            <a:ext cx="10018713" cy="4195481"/>
          </a:xfrm>
        </p:spPr>
        <p:txBody>
          <a:bodyPr>
            <a:normAutofit/>
          </a:bodyPr>
          <a:lstStyle/>
          <a:p>
            <a:r>
              <a:rPr lang="en-US" sz="2800" dirty="0"/>
              <a:t>Multi-use trails are evolving from being just recreational in nature into also serving as a viable transportation alternative.</a:t>
            </a:r>
          </a:p>
          <a:p>
            <a:r>
              <a:rPr lang="en-US" sz="2800" dirty="0"/>
              <a:t>Examples of regional multi-use trails in the region include:</a:t>
            </a:r>
          </a:p>
          <a:p>
            <a:pPr lvl="1"/>
            <a:r>
              <a:rPr lang="en-US" sz="2800" dirty="0"/>
              <a:t>Schuylkill River Trail</a:t>
            </a:r>
          </a:p>
          <a:p>
            <a:pPr lvl="1"/>
            <a:r>
              <a:rPr lang="en-US" sz="2800" dirty="0"/>
              <a:t>Chester Valley Trail</a:t>
            </a:r>
          </a:p>
        </p:txBody>
      </p:sp>
    </p:spTree>
    <p:extLst>
      <p:ext uri="{BB962C8B-B14F-4D97-AF65-F5344CB8AC3E}">
        <p14:creationId xmlns:p14="http://schemas.microsoft.com/office/powerpoint/2010/main" val="36716905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780535"/>
          </a:xfrm>
        </p:spPr>
        <p:txBody>
          <a:bodyPr/>
          <a:lstStyle/>
          <a:p>
            <a:r>
              <a:rPr lang="en-US" dirty="0"/>
              <a:t>Presenters</a:t>
            </a:r>
          </a:p>
        </p:txBody>
      </p:sp>
      <p:sp>
        <p:nvSpPr>
          <p:cNvPr id="3" name="Content Placeholder 2"/>
          <p:cNvSpPr>
            <a:spLocks noGrp="1"/>
          </p:cNvSpPr>
          <p:nvPr>
            <p:ph idx="1"/>
          </p:nvPr>
        </p:nvSpPr>
        <p:spPr>
          <a:xfrm>
            <a:off x="1484310" y="1581665"/>
            <a:ext cx="10018713" cy="4704835"/>
          </a:xfrm>
        </p:spPr>
        <p:txBody>
          <a:bodyPr>
            <a:normAutofit fontScale="47500" lnSpcReduction="20000"/>
          </a:bodyPr>
          <a:lstStyle/>
          <a:p>
            <a:pPr algn="ctr"/>
            <a:endParaRPr lang="en-US" dirty="0"/>
          </a:p>
          <a:p>
            <a:pPr marL="0" indent="0" algn="ctr">
              <a:buNone/>
            </a:pPr>
            <a:r>
              <a:rPr lang="en-US" sz="4600" b="1" dirty="0"/>
              <a:t>Rob Pingar, P.E. </a:t>
            </a:r>
          </a:p>
          <a:p>
            <a:pPr marL="0" indent="0" algn="ctr">
              <a:buNone/>
            </a:pPr>
            <a:r>
              <a:rPr lang="en-US" sz="4400" dirty="0"/>
              <a:t>Township Manager &amp; Director of Engineering</a:t>
            </a:r>
          </a:p>
          <a:p>
            <a:pPr marL="0" indent="0" algn="ctr">
              <a:buNone/>
            </a:pPr>
            <a:r>
              <a:rPr lang="en-US" sz="4400" dirty="0"/>
              <a:t>Westtown Township</a:t>
            </a:r>
          </a:p>
          <a:p>
            <a:pPr marL="0" indent="0" algn="ctr">
              <a:buNone/>
            </a:pPr>
            <a:endParaRPr lang="en-US" dirty="0"/>
          </a:p>
          <a:p>
            <a:pPr marL="0" indent="0" algn="ctr">
              <a:buNone/>
            </a:pPr>
            <a:r>
              <a:rPr lang="en-US" sz="4600" b="1" dirty="0"/>
              <a:t>Mark Gross</a:t>
            </a:r>
          </a:p>
          <a:p>
            <a:pPr marL="0" indent="0" algn="ctr">
              <a:buNone/>
            </a:pPr>
            <a:r>
              <a:rPr lang="en-US" sz="4400" dirty="0"/>
              <a:t>Director of Public Works</a:t>
            </a:r>
          </a:p>
          <a:p>
            <a:pPr marL="0" indent="0" algn="ctr">
              <a:buNone/>
            </a:pPr>
            <a:r>
              <a:rPr lang="en-US" sz="4400" dirty="0"/>
              <a:t>Westtown Township</a:t>
            </a:r>
          </a:p>
          <a:p>
            <a:pPr marL="0" indent="0" algn="ctr">
              <a:buNone/>
            </a:pPr>
            <a:endParaRPr lang="en-US" dirty="0"/>
          </a:p>
          <a:p>
            <a:pPr marL="0" indent="0" algn="ctr">
              <a:buNone/>
            </a:pPr>
            <a:r>
              <a:rPr lang="en-US" sz="4600" b="1" dirty="0"/>
              <a:t>Chris Patriarca, AICP</a:t>
            </a:r>
          </a:p>
          <a:p>
            <a:pPr marL="0" indent="0" algn="ctr">
              <a:buNone/>
            </a:pPr>
            <a:r>
              <a:rPr lang="en-US" sz="4400" dirty="0"/>
              <a:t>Planning Director &amp; Zoning Officer</a:t>
            </a:r>
          </a:p>
          <a:p>
            <a:pPr marL="0" indent="0" algn="ctr">
              <a:buNone/>
            </a:pPr>
            <a:r>
              <a:rPr lang="en-US" sz="4400" dirty="0"/>
              <a:t>Westtown Township</a:t>
            </a:r>
          </a:p>
          <a:p>
            <a:pPr marL="0" indent="0">
              <a:buNone/>
            </a:pPr>
            <a:endParaRPr lang="en-US" dirty="0"/>
          </a:p>
        </p:txBody>
      </p:sp>
    </p:spTree>
    <p:extLst>
      <p:ext uri="{BB962C8B-B14F-4D97-AF65-F5344CB8AC3E}">
        <p14:creationId xmlns:p14="http://schemas.microsoft.com/office/powerpoint/2010/main" val="10300806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2923" y="0"/>
            <a:ext cx="10018713" cy="1089212"/>
          </a:xfrm>
        </p:spPr>
        <p:txBody>
          <a:bodyPr>
            <a:normAutofit/>
          </a:bodyPr>
          <a:lstStyle/>
          <a:p>
            <a:pPr lvl="1" algn="ctr" defTabSz="457200" rtl="0">
              <a:spcBef>
                <a:spcPct val="0"/>
              </a:spcBef>
            </a:pPr>
            <a:r>
              <a:rPr lang="en-US" sz="4000" dirty="0">
                <a:latin typeface="+mj-lt"/>
              </a:rPr>
              <a:t>Schuylkill River Trail</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69587" y="1090829"/>
            <a:ext cx="8245383" cy="53352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56214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2923" y="0"/>
            <a:ext cx="10018713" cy="1089212"/>
          </a:xfrm>
        </p:spPr>
        <p:txBody>
          <a:bodyPr>
            <a:normAutofit/>
          </a:bodyPr>
          <a:lstStyle/>
          <a:p>
            <a:pPr lvl="1" algn="ctr" defTabSz="457200" rtl="0">
              <a:spcBef>
                <a:spcPct val="0"/>
              </a:spcBef>
            </a:pPr>
            <a:r>
              <a:rPr lang="en-US" sz="4000" dirty="0">
                <a:latin typeface="+mj-lt"/>
              </a:rPr>
              <a:t>Chester Valley Trail</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69587" y="1089212"/>
            <a:ext cx="8245383" cy="53384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9586" y="1089212"/>
            <a:ext cx="8245383" cy="53384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10364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4195689"/>
          </a:xfrm>
        </p:spPr>
        <p:txBody>
          <a:bodyPr>
            <a:noAutofit/>
          </a:bodyPr>
          <a:lstStyle/>
          <a:p>
            <a:pPr fontAlgn="t"/>
            <a:r>
              <a:rPr lang="en-US" sz="4400" b="1" dirty="0"/>
              <a:t>Traffic Control Signs </a:t>
            </a:r>
            <a:br>
              <a:rPr lang="en-US" sz="4400" b="1" dirty="0"/>
            </a:br>
            <a:r>
              <a:rPr lang="en-US" sz="4400" b="1" dirty="0"/>
              <a:t>and </a:t>
            </a:r>
            <a:br>
              <a:rPr lang="en-US" sz="4400" b="1" dirty="0"/>
            </a:br>
            <a:r>
              <a:rPr lang="en-US" sz="4400" b="1" dirty="0"/>
              <a:t>Pavement Markings</a:t>
            </a:r>
            <a:endParaRPr lang="en-US" sz="4400" dirty="0"/>
          </a:p>
        </p:txBody>
      </p:sp>
      <p:sp>
        <p:nvSpPr>
          <p:cNvPr id="3" name="Content Placeholder 2"/>
          <p:cNvSpPr>
            <a:spLocks noGrp="1"/>
          </p:cNvSpPr>
          <p:nvPr>
            <p:ph idx="1"/>
          </p:nvPr>
        </p:nvSpPr>
        <p:spPr>
          <a:xfrm>
            <a:off x="1484310" y="5795889"/>
            <a:ext cx="10018713" cy="562707"/>
          </a:xfrm>
        </p:spPr>
        <p:txBody>
          <a:bodyPr>
            <a:normAutofit/>
          </a:bodyPr>
          <a:lstStyle/>
          <a:p>
            <a:pPr marL="0" indent="0" fontAlgn="t">
              <a:buNone/>
            </a:pPr>
            <a:endParaRPr lang="en-US" sz="2800" dirty="0"/>
          </a:p>
        </p:txBody>
      </p:sp>
    </p:spTree>
    <p:extLst>
      <p:ext uri="{BB962C8B-B14F-4D97-AF65-F5344CB8AC3E}">
        <p14:creationId xmlns:p14="http://schemas.microsoft.com/office/powerpoint/2010/main" val="15597166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324768" y="-90487"/>
            <a:ext cx="10018713" cy="1752599"/>
          </a:xfrm>
        </p:spPr>
        <p:txBody>
          <a:bodyPr/>
          <a:lstStyle/>
          <a:p>
            <a:pPr eaLnBrk="1" hangingPunct="1">
              <a:defRPr/>
            </a:pPr>
            <a:r>
              <a:rPr lang="en-US" altLang="en-US" dirty="0"/>
              <a:t>Traffic Control Signs</a:t>
            </a:r>
          </a:p>
        </p:txBody>
      </p:sp>
      <p:pic>
        <p:nvPicPr>
          <p:cNvPr id="3891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3962401"/>
            <a:ext cx="2152650" cy="212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7" name="Picture 7"/>
          <p:cNvPicPr>
            <a:picLocks noChangeAspect="1" noChangeArrowheads="1"/>
          </p:cNvPicPr>
          <p:nvPr/>
        </p:nvPicPr>
        <p:blipFill>
          <a:blip r:embed="rId4">
            <a:extLst>
              <a:ext uri="{28A0092B-C50C-407E-A947-70E740481C1C}">
                <a14:useLocalDpi xmlns:a14="http://schemas.microsoft.com/office/drawing/2010/main" val="0"/>
              </a:ext>
            </a:extLst>
          </a:blip>
          <a:srcRect l="10811" b="4846"/>
          <a:stretch>
            <a:fillRect/>
          </a:stretch>
        </p:blipFill>
        <p:spPr bwMode="auto">
          <a:xfrm>
            <a:off x="2025650" y="1752600"/>
            <a:ext cx="29337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8"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7201" y="3962401"/>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9"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77201" y="1600201"/>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20"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7800" y="1600201"/>
            <a:ext cx="2171700" cy="210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29791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1484311" y="685800"/>
            <a:ext cx="10018713" cy="1066801"/>
          </a:xfrm>
        </p:spPr>
        <p:txBody>
          <a:bodyPr/>
          <a:lstStyle/>
          <a:p>
            <a:pPr eaLnBrk="1" hangingPunct="1">
              <a:defRPr/>
            </a:pPr>
            <a:r>
              <a:rPr lang="en-US" altLang="en-US" dirty="0"/>
              <a:t>Pavement Markings</a:t>
            </a:r>
          </a:p>
        </p:txBody>
      </p:sp>
      <p:sp>
        <p:nvSpPr>
          <p:cNvPr id="88067" name="Rectangle 3"/>
          <p:cNvSpPr>
            <a:spLocks noGrp="1" noChangeArrowheads="1"/>
          </p:cNvSpPr>
          <p:nvPr>
            <p:ph type="body" idx="1"/>
          </p:nvPr>
        </p:nvSpPr>
        <p:spPr>
          <a:xfrm>
            <a:off x="487532" y="1752601"/>
            <a:ext cx="10018713" cy="4588476"/>
          </a:xfrm>
        </p:spPr>
        <p:txBody>
          <a:bodyPr>
            <a:noAutofit/>
          </a:bodyPr>
          <a:lstStyle/>
          <a:p>
            <a:pPr algn="ctr" eaLnBrk="1" hangingPunct="1">
              <a:lnSpc>
                <a:spcPct val="150000"/>
              </a:lnSpc>
              <a:buFontTx/>
              <a:buNone/>
            </a:pPr>
            <a:r>
              <a:rPr lang="en-US" altLang="en-US" sz="3600" dirty="0"/>
              <a:t>Centerline</a:t>
            </a:r>
          </a:p>
          <a:p>
            <a:pPr algn="ctr" eaLnBrk="1" hangingPunct="1">
              <a:lnSpc>
                <a:spcPct val="150000"/>
              </a:lnSpc>
              <a:buFontTx/>
              <a:buNone/>
            </a:pPr>
            <a:endParaRPr lang="en-US" altLang="en-US" sz="3600" dirty="0"/>
          </a:p>
          <a:p>
            <a:pPr algn="ctr" eaLnBrk="1" hangingPunct="1">
              <a:lnSpc>
                <a:spcPct val="150000"/>
              </a:lnSpc>
              <a:buFontTx/>
              <a:buNone/>
            </a:pPr>
            <a:r>
              <a:rPr lang="en-US" altLang="en-US" sz="3600" dirty="0"/>
              <a:t>Edge lines</a:t>
            </a:r>
          </a:p>
          <a:p>
            <a:pPr algn="ctr" eaLnBrk="1" hangingPunct="1">
              <a:lnSpc>
                <a:spcPct val="150000"/>
              </a:lnSpc>
              <a:buFontTx/>
              <a:buNone/>
            </a:pPr>
            <a:endParaRPr lang="en-US" altLang="en-US" sz="3600" dirty="0"/>
          </a:p>
          <a:p>
            <a:pPr algn="ctr" eaLnBrk="1" hangingPunct="1">
              <a:lnSpc>
                <a:spcPct val="150000"/>
              </a:lnSpc>
              <a:buFontTx/>
              <a:buNone/>
            </a:pPr>
            <a:r>
              <a:rPr lang="en-US" altLang="en-US" sz="3600" dirty="0"/>
              <a:t>Legends</a:t>
            </a:r>
          </a:p>
        </p:txBody>
      </p:sp>
      <p:sp>
        <p:nvSpPr>
          <p:cNvPr id="88068" name="Line 4"/>
          <p:cNvSpPr>
            <a:spLocks noChangeShapeType="1"/>
          </p:cNvSpPr>
          <p:nvPr/>
        </p:nvSpPr>
        <p:spPr bwMode="auto">
          <a:xfrm>
            <a:off x="7772400" y="2081722"/>
            <a:ext cx="1752600" cy="0"/>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069" name="Line 5"/>
          <p:cNvSpPr>
            <a:spLocks noChangeShapeType="1"/>
          </p:cNvSpPr>
          <p:nvPr/>
        </p:nvSpPr>
        <p:spPr bwMode="auto">
          <a:xfrm>
            <a:off x="7790317" y="2219608"/>
            <a:ext cx="1752600" cy="0"/>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070" name="Line 6"/>
          <p:cNvSpPr>
            <a:spLocks noChangeShapeType="1"/>
          </p:cNvSpPr>
          <p:nvPr/>
        </p:nvSpPr>
        <p:spPr bwMode="auto">
          <a:xfrm>
            <a:off x="7790317" y="4120292"/>
            <a:ext cx="1752600" cy="0"/>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88071" name="Picture 10" descr="ANd9GcQOPdPmQG4kn2KwfLNVk4tB_qgvApLJnpwxn2GTbfqg0G_ACq5O"/>
          <p:cNvPicPr>
            <a:picLocks noChangeAspect="1" noChangeArrowheads="1"/>
          </p:cNvPicPr>
          <p:nvPr/>
        </p:nvPicPr>
        <p:blipFill>
          <a:blip r:embed="rId3">
            <a:extLst>
              <a:ext uri="{28A0092B-C50C-407E-A947-70E740481C1C}">
                <a14:useLocalDpi xmlns:a14="http://schemas.microsoft.com/office/drawing/2010/main" val="0"/>
              </a:ext>
            </a:extLst>
          </a:blip>
          <a:srcRect l="76086" r="4347"/>
          <a:stretch>
            <a:fillRect/>
          </a:stretch>
        </p:blipFill>
        <p:spPr bwMode="auto">
          <a:xfrm>
            <a:off x="7772400" y="5540977"/>
            <a:ext cx="6858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2" name="Picture 12" descr="ANd9GcQOPdPmQG4kn2KwfLNVk4tB_qgvApLJnpwxn2GTbfqg0G_ACq5O"/>
          <p:cNvPicPr>
            <a:picLocks noChangeAspect="1" noChangeArrowheads="1"/>
          </p:cNvPicPr>
          <p:nvPr/>
        </p:nvPicPr>
        <p:blipFill>
          <a:blip r:embed="rId3">
            <a:extLst>
              <a:ext uri="{28A0092B-C50C-407E-A947-70E740481C1C}">
                <a14:useLocalDpi xmlns:a14="http://schemas.microsoft.com/office/drawing/2010/main" val="0"/>
              </a:ext>
            </a:extLst>
          </a:blip>
          <a:srcRect r="76088"/>
          <a:stretch>
            <a:fillRect/>
          </a:stretch>
        </p:blipFill>
        <p:spPr bwMode="auto">
          <a:xfrm>
            <a:off x="8777740" y="5540977"/>
            <a:ext cx="838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46563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1484311" y="377372"/>
            <a:ext cx="10018713" cy="1070428"/>
          </a:xfrm>
        </p:spPr>
        <p:txBody>
          <a:bodyPr/>
          <a:lstStyle/>
          <a:p>
            <a:pPr eaLnBrk="1" hangingPunct="1">
              <a:defRPr/>
            </a:pPr>
            <a:r>
              <a:rPr lang="en-US" altLang="en-US" dirty="0"/>
              <a:t>Signs</a:t>
            </a:r>
          </a:p>
        </p:txBody>
      </p:sp>
      <p:pic>
        <p:nvPicPr>
          <p:cNvPr id="5939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857376"/>
            <a:ext cx="2171700" cy="210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397" name="AutoShape 9"/>
          <p:cNvSpPr>
            <a:spLocks noChangeArrowheads="1"/>
          </p:cNvSpPr>
          <p:nvPr/>
        </p:nvSpPr>
        <p:spPr bwMode="auto">
          <a:xfrm>
            <a:off x="1981200" y="1219200"/>
            <a:ext cx="3352800" cy="3352800"/>
          </a:xfrm>
          <a:custGeom>
            <a:avLst/>
            <a:gdLst>
              <a:gd name="T0" fmla="*/ 1676400 w 21600"/>
              <a:gd name="T1" fmla="*/ 0 h 21600"/>
              <a:gd name="T2" fmla="*/ 490968 w 21600"/>
              <a:gd name="T3" fmla="*/ 490968 h 21600"/>
              <a:gd name="T4" fmla="*/ 0 w 21600"/>
              <a:gd name="T5" fmla="*/ 1676400 h 21600"/>
              <a:gd name="T6" fmla="*/ 490968 w 21600"/>
              <a:gd name="T7" fmla="*/ 2861832 h 21600"/>
              <a:gd name="T8" fmla="*/ 1676400 w 21600"/>
              <a:gd name="T9" fmla="*/ 3352800 h 21600"/>
              <a:gd name="T10" fmla="*/ 2861832 w 21600"/>
              <a:gd name="T11" fmla="*/ 2861832 h 21600"/>
              <a:gd name="T12" fmla="*/ 3352800 w 21600"/>
              <a:gd name="T13" fmla="*/ 1676400 h 21600"/>
              <a:gd name="T14" fmla="*/ 2861832 w 21600"/>
              <a:gd name="T15" fmla="*/ 490968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700"/>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solidFill>
            <a:srgbClr val="FF0000">
              <a:alpha val="50195"/>
            </a:srgbClr>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59398"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7601" y="1828801"/>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399" name="AutoShape 11"/>
          <p:cNvSpPr>
            <a:spLocks noChangeArrowheads="1"/>
          </p:cNvSpPr>
          <p:nvPr/>
        </p:nvSpPr>
        <p:spPr bwMode="auto">
          <a:xfrm>
            <a:off x="6858000" y="1219200"/>
            <a:ext cx="3352800" cy="3352800"/>
          </a:xfrm>
          <a:custGeom>
            <a:avLst/>
            <a:gdLst>
              <a:gd name="T0" fmla="*/ 1676400 w 21600"/>
              <a:gd name="T1" fmla="*/ 0 h 21600"/>
              <a:gd name="T2" fmla="*/ 490968 w 21600"/>
              <a:gd name="T3" fmla="*/ 490968 h 21600"/>
              <a:gd name="T4" fmla="*/ 0 w 21600"/>
              <a:gd name="T5" fmla="*/ 1676400 h 21600"/>
              <a:gd name="T6" fmla="*/ 490968 w 21600"/>
              <a:gd name="T7" fmla="*/ 2861832 h 21600"/>
              <a:gd name="T8" fmla="*/ 1676400 w 21600"/>
              <a:gd name="T9" fmla="*/ 3352800 h 21600"/>
              <a:gd name="T10" fmla="*/ 2861832 w 21600"/>
              <a:gd name="T11" fmla="*/ 2861832 h 21600"/>
              <a:gd name="T12" fmla="*/ 3352800 w 21600"/>
              <a:gd name="T13" fmla="*/ 1676400 h 21600"/>
              <a:gd name="T14" fmla="*/ 2861832 w 21600"/>
              <a:gd name="T15" fmla="*/ 490968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700"/>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solidFill>
            <a:srgbClr val="FF0000">
              <a:alpha val="50195"/>
            </a:srgbClr>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59400"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67326" y="3886200"/>
            <a:ext cx="1819275"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15663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defRPr/>
            </a:pPr>
            <a:r>
              <a:rPr lang="en-US" altLang="en-US" dirty="0"/>
              <a:t>Common Issues</a:t>
            </a:r>
          </a:p>
        </p:txBody>
      </p:sp>
      <p:sp>
        <p:nvSpPr>
          <p:cNvPr id="10243" name="Rectangle 3"/>
          <p:cNvSpPr>
            <a:spLocks noGrp="1" noChangeArrowheads="1"/>
          </p:cNvSpPr>
          <p:nvPr>
            <p:ph type="body" idx="1"/>
          </p:nvPr>
        </p:nvSpPr>
        <p:spPr/>
        <p:txBody>
          <a:bodyPr>
            <a:noAutofit/>
          </a:bodyPr>
          <a:lstStyle/>
          <a:p>
            <a:pPr algn="ctr" eaLnBrk="1" hangingPunct="1">
              <a:lnSpc>
                <a:spcPct val="130000"/>
              </a:lnSpc>
              <a:buFontTx/>
              <a:buNone/>
            </a:pPr>
            <a:r>
              <a:rPr lang="en-US" altLang="en-US" sz="3600" dirty="0"/>
              <a:t>Volume</a:t>
            </a:r>
          </a:p>
          <a:p>
            <a:pPr algn="ctr" eaLnBrk="1" hangingPunct="1">
              <a:lnSpc>
                <a:spcPct val="130000"/>
              </a:lnSpc>
              <a:buFontTx/>
              <a:buNone/>
            </a:pPr>
            <a:r>
              <a:rPr lang="en-US" altLang="en-US" sz="3600" dirty="0"/>
              <a:t>Speeding</a:t>
            </a:r>
          </a:p>
          <a:p>
            <a:pPr algn="ctr" eaLnBrk="1" hangingPunct="1">
              <a:lnSpc>
                <a:spcPct val="130000"/>
              </a:lnSpc>
              <a:buFontTx/>
              <a:buNone/>
            </a:pPr>
            <a:r>
              <a:rPr lang="en-US" altLang="en-US" sz="3600" dirty="0"/>
              <a:t>Pedestrians</a:t>
            </a:r>
          </a:p>
          <a:p>
            <a:pPr algn="ctr" eaLnBrk="1" hangingPunct="1">
              <a:lnSpc>
                <a:spcPct val="130000"/>
              </a:lnSpc>
              <a:buFontTx/>
              <a:buNone/>
            </a:pPr>
            <a:r>
              <a:rPr lang="en-US" altLang="en-US" sz="3600" dirty="0"/>
              <a:t>Accidents</a:t>
            </a:r>
          </a:p>
        </p:txBody>
      </p:sp>
    </p:spTree>
    <p:extLst>
      <p:ext uri="{BB962C8B-B14F-4D97-AF65-F5344CB8AC3E}">
        <p14:creationId xmlns:p14="http://schemas.microsoft.com/office/powerpoint/2010/main" val="23399528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defRPr/>
            </a:pPr>
            <a:r>
              <a:rPr lang="en-US" altLang="en-US"/>
              <a:t>Speed Limits</a:t>
            </a:r>
          </a:p>
        </p:txBody>
      </p:sp>
      <p:sp>
        <p:nvSpPr>
          <p:cNvPr id="61443" name="AutoShape 3"/>
          <p:cNvSpPr>
            <a:spLocks noGrp="1" noChangeAspect="1" noChangeArrowheads="1"/>
          </p:cNvSpPr>
          <p:nvPr>
            <p:ph type="body" idx="1"/>
          </p:nvPr>
        </p:nvSpPr>
        <p:spPr/>
        <p:txBody>
          <a:bodyPr>
            <a:noAutofit/>
          </a:bodyPr>
          <a:lstStyle/>
          <a:p>
            <a:pPr algn="ctr" eaLnBrk="1" hangingPunct="1">
              <a:lnSpc>
                <a:spcPct val="140000"/>
              </a:lnSpc>
              <a:buFontTx/>
              <a:buNone/>
            </a:pPr>
            <a:r>
              <a:rPr lang="en-US" altLang="en-US" sz="2800" b="1" dirty="0"/>
              <a:t>Statutory Maximums (§ 3362)</a:t>
            </a:r>
          </a:p>
          <a:p>
            <a:pPr algn="ctr" eaLnBrk="1" hangingPunct="1">
              <a:lnSpc>
                <a:spcPct val="140000"/>
              </a:lnSpc>
              <a:buFontTx/>
              <a:buNone/>
            </a:pPr>
            <a:r>
              <a:rPr lang="en-US" altLang="en-US" sz="2800" dirty="0"/>
              <a:t>35 – Urban District</a:t>
            </a:r>
          </a:p>
          <a:p>
            <a:pPr algn="ctr" eaLnBrk="1" hangingPunct="1">
              <a:lnSpc>
                <a:spcPct val="140000"/>
              </a:lnSpc>
              <a:buFontTx/>
              <a:buNone/>
            </a:pPr>
            <a:r>
              <a:rPr lang="en-US" altLang="en-US" sz="2800" dirty="0"/>
              <a:t>25 – Residential District</a:t>
            </a:r>
          </a:p>
          <a:p>
            <a:pPr algn="ctr" eaLnBrk="1" hangingPunct="1">
              <a:lnSpc>
                <a:spcPct val="140000"/>
              </a:lnSpc>
              <a:buFontTx/>
              <a:buNone/>
            </a:pPr>
            <a:r>
              <a:rPr lang="en-US" altLang="en-US" sz="2800" dirty="0"/>
              <a:t>55 – other non-freeway</a:t>
            </a:r>
          </a:p>
          <a:p>
            <a:pPr algn="ctr" eaLnBrk="1" hangingPunct="1">
              <a:lnSpc>
                <a:spcPct val="140000"/>
              </a:lnSpc>
              <a:buFontTx/>
              <a:buNone/>
            </a:pPr>
            <a:r>
              <a:rPr lang="en-US" altLang="en-US" sz="2800" b="1" i="1" dirty="0"/>
              <a:t>Traffic Study required…</a:t>
            </a:r>
          </a:p>
        </p:txBody>
      </p:sp>
    </p:spTree>
    <p:extLst>
      <p:ext uri="{BB962C8B-B14F-4D97-AF65-F5344CB8AC3E}">
        <p14:creationId xmlns:p14="http://schemas.microsoft.com/office/powerpoint/2010/main" val="13336791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484311" y="464457"/>
            <a:ext cx="10018713" cy="1349830"/>
          </a:xfrm>
        </p:spPr>
        <p:txBody>
          <a:bodyPr/>
          <a:lstStyle/>
          <a:p>
            <a:pPr eaLnBrk="1" hangingPunct="1">
              <a:defRPr/>
            </a:pPr>
            <a:r>
              <a:rPr lang="en-US" altLang="en-US" dirty="0"/>
              <a:t>Speed Control</a:t>
            </a:r>
          </a:p>
        </p:txBody>
      </p:sp>
      <p:sp>
        <p:nvSpPr>
          <p:cNvPr id="45059" name="Rectangle 4"/>
          <p:cNvSpPr>
            <a:spLocks noGrp="1" noChangeArrowheads="1"/>
          </p:cNvSpPr>
          <p:nvPr>
            <p:ph type="body" idx="1"/>
          </p:nvPr>
        </p:nvSpPr>
        <p:spPr/>
        <p:txBody>
          <a:bodyPr/>
          <a:lstStyle/>
          <a:p>
            <a:pPr eaLnBrk="1" hangingPunct="1"/>
            <a:endParaRPr lang="en-US" altLang="en-US"/>
          </a:p>
        </p:txBody>
      </p:sp>
      <p:pic>
        <p:nvPicPr>
          <p:cNvPr id="4506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600201"/>
            <a:ext cx="2819400" cy="181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1" name="Picture 6"/>
          <p:cNvPicPr>
            <a:picLocks noChangeAspect="1" noChangeArrowheads="1"/>
          </p:cNvPicPr>
          <p:nvPr/>
        </p:nvPicPr>
        <p:blipFill>
          <a:blip r:embed="rId4">
            <a:extLst>
              <a:ext uri="{28A0092B-C50C-407E-A947-70E740481C1C}">
                <a14:useLocalDpi xmlns:a14="http://schemas.microsoft.com/office/drawing/2010/main" val="0"/>
              </a:ext>
            </a:extLst>
          </a:blip>
          <a:srcRect b="20000"/>
          <a:stretch>
            <a:fillRect/>
          </a:stretch>
        </p:blipFill>
        <p:spPr bwMode="auto">
          <a:xfrm>
            <a:off x="6629400" y="1600201"/>
            <a:ext cx="2514600" cy="150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2" name="Picture 8"/>
          <p:cNvPicPr>
            <a:picLocks noChangeAspect="1" noChangeArrowheads="1"/>
          </p:cNvPicPr>
          <p:nvPr/>
        </p:nvPicPr>
        <p:blipFill>
          <a:blip r:embed="rId5">
            <a:extLst>
              <a:ext uri="{28A0092B-C50C-407E-A947-70E740481C1C}">
                <a14:useLocalDpi xmlns:a14="http://schemas.microsoft.com/office/drawing/2010/main" val="0"/>
              </a:ext>
            </a:extLst>
          </a:blip>
          <a:srcRect t="20619"/>
          <a:stretch>
            <a:fillRect/>
          </a:stretch>
        </p:blipFill>
        <p:spPr bwMode="auto">
          <a:xfrm>
            <a:off x="6629401" y="4114800"/>
            <a:ext cx="2466975"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63" name="AutoShape 9"/>
          <p:cNvSpPr>
            <a:spLocks noChangeArrowheads="1"/>
          </p:cNvSpPr>
          <p:nvPr/>
        </p:nvSpPr>
        <p:spPr bwMode="auto">
          <a:xfrm>
            <a:off x="6324600" y="3429000"/>
            <a:ext cx="3048000" cy="2895600"/>
          </a:xfrm>
          <a:custGeom>
            <a:avLst/>
            <a:gdLst>
              <a:gd name="T0" fmla="*/ 1524000 w 21600"/>
              <a:gd name="T1" fmla="*/ 0 h 21600"/>
              <a:gd name="T2" fmla="*/ 446334 w 21600"/>
              <a:gd name="T3" fmla="*/ 424018 h 21600"/>
              <a:gd name="T4" fmla="*/ 0 w 21600"/>
              <a:gd name="T5" fmla="*/ 1447800 h 21600"/>
              <a:gd name="T6" fmla="*/ 446334 w 21600"/>
              <a:gd name="T7" fmla="*/ 2471582 h 21600"/>
              <a:gd name="T8" fmla="*/ 1524000 w 21600"/>
              <a:gd name="T9" fmla="*/ 2895600 h 21600"/>
              <a:gd name="T10" fmla="*/ 2601666 w 21600"/>
              <a:gd name="T11" fmla="*/ 2471582 h 21600"/>
              <a:gd name="T12" fmla="*/ 3048000 w 21600"/>
              <a:gd name="T13" fmla="*/ 1447800 h 21600"/>
              <a:gd name="T14" fmla="*/ 2601666 w 21600"/>
              <a:gd name="T15" fmla="*/ 424018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700"/>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solidFill>
            <a:srgbClr val="FF0000">
              <a:alpha val="50195"/>
            </a:srgbClr>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45064"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1200" y="4003676"/>
            <a:ext cx="2819400" cy="211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03302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normAutofit fontScale="90000"/>
          </a:bodyPr>
          <a:lstStyle/>
          <a:p>
            <a:pPr eaLnBrk="1" hangingPunct="1">
              <a:defRPr/>
            </a:pPr>
            <a:r>
              <a:rPr lang="en-US" altLang="en-US" dirty="0"/>
              <a:t>Residents frequently Request or Demand </a:t>
            </a:r>
            <a:r>
              <a:rPr lang="en-US" altLang="en-US" i="1" u="sng" dirty="0"/>
              <a:t>something</a:t>
            </a:r>
            <a:r>
              <a:rPr lang="en-US" altLang="en-US" dirty="0"/>
              <a:t> to control traffic speeds and volumes.</a:t>
            </a:r>
          </a:p>
        </p:txBody>
      </p:sp>
      <p:sp>
        <p:nvSpPr>
          <p:cNvPr id="22531" name="Rectangle 3"/>
          <p:cNvSpPr>
            <a:spLocks noGrp="1" noChangeArrowheads="1"/>
          </p:cNvSpPr>
          <p:nvPr>
            <p:ph type="body" idx="1"/>
          </p:nvPr>
        </p:nvSpPr>
        <p:spPr/>
        <p:txBody>
          <a:bodyPr>
            <a:noAutofit/>
          </a:bodyPr>
          <a:lstStyle/>
          <a:p>
            <a:pPr algn="ctr" eaLnBrk="1" hangingPunct="1">
              <a:lnSpc>
                <a:spcPct val="140000"/>
              </a:lnSpc>
              <a:buFontTx/>
              <a:buNone/>
            </a:pPr>
            <a:r>
              <a:rPr lang="en-US" altLang="en-US" sz="2800" dirty="0"/>
              <a:t>We have to ask these questions:</a:t>
            </a:r>
          </a:p>
          <a:p>
            <a:pPr algn="ctr" eaLnBrk="1" hangingPunct="1">
              <a:lnSpc>
                <a:spcPct val="140000"/>
              </a:lnSpc>
              <a:buFontTx/>
              <a:buNone/>
            </a:pPr>
            <a:r>
              <a:rPr lang="en-US" altLang="en-US" sz="2800" dirty="0"/>
              <a:t>Is there a definable problem?</a:t>
            </a:r>
          </a:p>
          <a:p>
            <a:pPr algn="ctr" eaLnBrk="1" hangingPunct="1">
              <a:lnSpc>
                <a:spcPct val="140000"/>
              </a:lnSpc>
              <a:buFontTx/>
              <a:buNone/>
            </a:pPr>
            <a:r>
              <a:rPr lang="en-US" altLang="en-US" sz="2800" dirty="0"/>
              <a:t>Is there an affordable solution?</a:t>
            </a:r>
          </a:p>
          <a:p>
            <a:pPr algn="ctr" eaLnBrk="1" hangingPunct="1">
              <a:lnSpc>
                <a:spcPct val="140000"/>
              </a:lnSpc>
              <a:buFontTx/>
              <a:buNone/>
            </a:pPr>
            <a:r>
              <a:rPr lang="en-US" altLang="en-US" sz="2800" dirty="0"/>
              <a:t>Is the solution worse than the problem?</a:t>
            </a:r>
          </a:p>
          <a:p>
            <a:pPr algn="ctr" eaLnBrk="1" hangingPunct="1">
              <a:lnSpc>
                <a:spcPct val="140000"/>
              </a:lnSpc>
              <a:buFontTx/>
              <a:buNone/>
            </a:pPr>
            <a:r>
              <a:rPr lang="en-US" altLang="en-US" sz="2800" dirty="0"/>
              <a:t>Are there any unintended consequences?</a:t>
            </a:r>
          </a:p>
        </p:txBody>
      </p:sp>
    </p:spTree>
    <p:extLst>
      <p:ext uri="{BB962C8B-B14F-4D97-AF65-F5344CB8AC3E}">
        <p14:creationId xmlns:p14="http://schemas.microsoft.com/office/powerpoint/2010/main" val="34590413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0" y="232718"/>
            <a:ext cx="10018713" cy="599303"/>
          </a:xfrm>
        </p:spPr>
        <p:txBody>
          <a:bodyPr>
            <a:normAutofit fontScale="90000"/>
          </a:bodyPr>
          <a:lstStyle/>
          <a:p>
            <a:r>
              <a:rPr lang="en-US" dirty="0"/>
              <a:t>Overview &amp;Topics</a:t>
            </a:r>
          </a:p>
        </p:txBody>
      </p:sp>
      <p:sp>
        <p:nvSpPr>
          <p:cNvPr id="3" name="Content Placeholder 2"/>
          <p:cNvSpPr>
            <a:spLocks noGrp="1"/>
          </p:cNvSpPr>
          <p:nvPr>
            <p:ph idx="1"/>
          </p:nvPr>
        </p:nvSpPr>
        <p:spPr>
          <a:xfrm>
            <a:off x="1306286" y="996778"/>
            <a:ext cx="10196737" cy="5355035"/>
          </a:xfrm>
        </p:spPr>
        <p:txBody>
          <a:bodyPr>
            <a:normAutofit lnSpcReduction="10000"/>
          </a:bodyPr>
          <a:lstStyle/>
          <a:p>
            <a:pPr algn="just" fontAlgn="t"/>
            <a:r>
              <a:rPr lang="en-US" dirty="0"/>
              <a:t>Discussion of a comprehensive, coordinated, and effective approaches to transportation in the West Chester area. </a:t>
            </a:r>
          </a:p>
          <a:p>
            <a:pPr algn="just" fontAlgn="t"/>
            <a:r>
              <a:rPr lang="en-US" dirty="0"/>
              <a:t>Existing and proposed multi-modal transportation programs aimed at </a:t>
            </a:r>
            <a:r>
              <a:rPr lang="en-US" b="1" i="1" dirty="0"/>
              <a:t>safely and efficiently moving people and goods throughout the area</a:t>
            </a:r>
            <a:r>
              <a:rPr lang="en-US" dirty="0"/>
              <a:t>, consisting of the planning, design, construction, and maintenance of roads, bridges, bikeways, pedestrian facilities, parking facilities, and mass transit facilities. </a:t>
            </a:r>
          </a:p>
          <a:p>
            <a:pPr algn="just" fontAlgn="t"/>
            <a:r>
              <a:rPr lang="en-US" dirty="0"/>
              <a:t>Topics to be covered this evening include:</a:t>
            </a:r>
          </a:p>
          <a:p>
            <a:pPr lvl="1" fontAlgn="t"/>
            <a:r>
              <a:rPr lang="en-US" sz="2400" b="1" dirty="0"/>
              <a:t>Overview of Township &amp; Borough Responsibilities </a:t>
            </a:r>
            <a:endParaRPr lang="en-US" sz="2400" dirty="0"/>
          </a:p>
          <a:p>
            <a:pPr lvl="1" fontAlgn="t"/>
            <a:r>
              <a:rPr lang="en-US" sz="2400" b="1" dirty="0"/>
              <a:t>Regional Planning</a:t>
            </a:r>
            <a:endParaRPr lang="en-US" sz="2400" dirty="0"/>
          </a:p>
          <a:p>
            <a:pPr lvl="1" fontAlgn="t"/>
            <a:r>
              <a:rPr lang="en-US" sz="2400" b="1" dirty="0"/>
              <a:t>Multi-use Trails</a:t>
            </a:r>
            <a:endParaRPr lang="en-US" sz="2400" dirty="0"/>
          </a:p>
          <a:p>
            <a:pPr lvl="1" fontAlgn="t"/>
            <a:r>
              <a:rPr lang="en-US" sz="2400" b="1" dirty="0"/>
              <a:t>Traffic Signals &amp; Intersections</a:t>
            </a:r>
            <a:endParaRPr lang="en-US" sz="2400" dirty="0"/>
          </a:p>
          <a:p>
            <a:pPr lvl="1" fontAlgn="t"/>
            <a:r>
              <a:rPr lang="en-US" sz="2400" b="1" dirty="0"/>
              <a:t>Other traffic control measures:  Signs &amp; Pavement markings</a:t>
            </a:r>
            <a:endParaRPr lang="en-US" sz="2400" dirty="0"/>
          </a:p>
          <a:p>
            <a:pPr algn="just" fontAlgn="t"/>
            <a:endParaRPr lang="en-US" dirty="0"/>
          </a:p>
        </p:txBody>
      </p:sp>
    </p:spTree>
    <p:extLst>
      <p:ext uri="{BB962C8B-B14F-4D97-AF65-F5344CB8AC3E}">
        <p14:creationId xmlns:p14="http://schemas.microsoft.com/office/powerpoint/2010/main" val="407882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additive="base">
                                        <p:cTn id="2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 calcmode="lin" valueType="num">
                                      <p:cBhvr additive="base">
                                        <p:cTn id="34"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 calcmode="lin" valueType="num">
                                      <p:cBhvr additive="base">
                                        <p:cTn id="40"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 calcmode="lin" valueType="num">
                                      <p:cBhvr additive="base">
                                        <p:cTn id="46"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832317"/>
          </a:xfrm>
        </p:spPr>
        <p:txBody>
          <a:bodyPr>
            <a:noAutofit/>
          </a:bodyPr>
          <a:lstStyle/>
          <a:p>
            <a:pPr fontAlgn="t"/>
            <a:r>
              <a:rPr lang="en-US" sz="3000" b="1" dirty="0"/>
              <a:t>Townships and boroughs have nearly complete control over the placement of traffic control signs and pavement  markings on their roads, however they occasionally have to consider Inter-municipal challenges</a:t>
            </a:r>
            <a:endParaRPr lang="en-US" sz="3000" dirty="0"/>
          </a:p>
        </p:txBody>
      </p:sp>
      <p:sp>
        <p:nvSpPr>
          <p:cNvPr id="3" name="Content Placeholder 2"/>
          <p:cNvSpPr>
            <a:spLocks noGrp="1"/>
          </p:cNvSpPr>
          <p:nvPr>
            <p:ph idx="1"/>
          </p:nvPr>
        </p:nvSpPr>
        <p:spPr>
          <a:xfrm>
            <a:off x="1558451" y="2741044"/>
            <a:ext cx="10018713" cy="3362179"/>
          </a:xfrm>
        </p:spPr>
        <p:txBody>
          <a:bodyPr>
            <a:normAutofit/>
          </a:bodyPr>
          <a:lstStyle/>
          <a:p>
            <a:pPr marL="0" indent="0" fontAlgn="t">
              <a:buNone/>
            </a:pPr>
            <a:r>
              <a:rPr lang="en-US" sz="2800" dirty="0"/>
              <a:t>One example is controlling East-West travel between South New Street and High Street</a:t>
            </a:r>
          </a:p>
          <a:p>
            <a:pPr lvl="1" fontAlgn="t"/>
            <a:r>
              <a:rPr lang="en-US" sz="2800" dirty="0"/>
              <a:t>Rosyln Neighborhood, West Goshen Township</a:t>
            </a:r>
          </a:p>
          <a:p>
            <a:pPr lvl="1" fontAlgn="t"/>
            <a:r>
              <a:rPr lang="en-US" sz="2800" dirty="0"/>
              <a:t>Rosedale Avenue, West Chester Borough/West Chester University</a:t>
            </a:r>
          </a:p>
          <a:p>
            <a:pPr lvl="1" fontAlgn="t"/>
            <a:r>
              <a:rPr lang="en-US" sz="2800" dirty="0"/>
              <a:t>Jacqueline Drive, Westtown Township</a:t>
            </a:r>
          </a:p>
        </p:txBody>
      </p:sp>
    </p:spTree>
    <p:extLst>
      <p:ext uri="{BB962C8B-B14F-4D97-AF65-F5344CB8AC3E}">
        <p14:creationId xmlns:p14="http://schemas.microsoft.com/office/powerpoint/2010/main" val="1023441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45257" y="214184"/>
            <a:ext cx="6696824" cy="64914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6" name="Straight Connector 5"/>
          <p:cNvCxnSpPr/>
          <p:nvPr/>
        </p:nvCxnSpPr>
        <p:spPr>
          <a:xfrm flipV="1">
            <a:off x="4176584" y="626076"/>
            <a:ext cx="2570205" cy="139219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804454" y="518983"/>
            <a:ext cx="1820562" cy="369332"/>
          </a:xfrm>
          <a:prstGeom prst="rect">
            <a:avLst/>
          </a:prstGeom>
          <a:solidFill>
            <a:schemeClr val="bg1"/>
          </a:solidFill>
        </p:spPr>
        <p:txBody>
          <a:bodyPr wrap="square" rtlCol="0">
            <a:spAutoFit/>
          </a:bodyPr>
          <a:lstStyle/>
          <a:p>
            <a:r>
              <a:rPr lang="en-US" dirty="0"/>
              <a:t>Rosedale Avenue</a:t>
            </a:r>
          </a:p>
        </p:txBody>
      </p:sp>
      <p:sp>
        <p:nvSpPr>
          <p:cNvPr id="9" name="Oval 8"/>
          <p:cNvSpPr/>
          <p:nvPr/>
        </p:nvSpPr>
        <p:spPr>
          <a:xfrm>
            <a:off x="4649192" y="1425146"/>
            <a:ext cx="2430162" cy="2034746"/>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538151" y="4766275"/>
            <a:ext cx="1820562" cy="369332"/>
          </a:xfrm>
          <a:prstGeom prst="rect">
            <a:avLst/>
          </a:prstGeom>
          <a:solidFill>
            <a:schemeClr val="bg1"/>
          </a:solidFill>
        </p:spPr>
        <p:txBody>
          <a:bodyPr wrap="square" rtlCol="0">
            <a:spAutoFit/>
          </a:bodyPr>
          <a:lstStyle/>
          <a:p>
            <a:r>
              <a:rPr lang="en-US" dirty="0"/>
              <a:t>Jacqueline Drive</a:t>
            </a:r>
          </a:p>
        </p:txBody>
      </p:sp>
      <p:sp>
        <p:nvSpPr>
          <p:cNvPr id="11" name="TextBox 10"/>
          <p:cNvSpPr txBox="1"/>
          <p:nvPr/>
        </p:nvSpPr>
        <p:spPr>
          <a:xfrm>
            <a:off x="7142734" y="2018270"/>
            <a:ext cx="2215979" cy="369332"/>
          </a:xfrm>
          <a:prstGeom prst="rect">
            <a:avLst/>
          </a:prstGeom>
          <a:solidFill>
            <a:schemeClr val="bg1"/>
          </a:solidFill>
        </p:spPr>
        <p:txBody>
          <a:bodyPr wrap="square" rtlCol="0">
            <a:spAutoFit/>
          </a:bodyPr>
          <a:lstStyle/>
          <a:p>
            <a:r>
              <a:rPr lang="en-US" dirty="0"/>
              <a:t>Roslyn neighborhood</a:t>
            </a:r>
          </a:p>
        </p:txBody>
      </p:sp>
      <p:cxnSp>
        <p:nvCxnSpPr>
          <p:cNvPr id="13" name="Straight Connector 12"/>
          <p:cNvCxnSpPr/>
          <p:nvPr/>
        </p:nvCxnSpPr>
        <p:spPr>
          <a:xfrm flipH="1">
            <a:off x="5231028" y="4950941"/>
            <a:ext cx="2133599" cy="127686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46042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264456"/>
            <a:ext cx="10018713" cy="802341"/>
          </a:xfrm>
        </p:spPr>
        <p:txBody>
          <a:bodyPr>
            <a:normAutofit fontScale="90000"/>
          </a:bodyPr>
          <a:lstStyle/>
          <a:p>
            <a:r>
              <a:rPr lang="en-US" b="1" dirty="0"/>
              <a:t>Rosyln Neighborhood, West Goshen Township</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70286" y="1305805"/>
            <a:ext cx="6230831" cy="47035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Line Callout 1 8"/>
          <p:cNvSpPr/>
          <p:nvPr/>
        </p:nvSpPr>
        <p:spPr>
          <a:xfrm flipH="1">
            <a:off x="1484310" y="3657599"/>
            <a:ext cx="1730189" cy="851647"/>
          </a:xfrm>
          <a:prstGeom prst="borderCallout1">
            <a:avLst>
              <a:gd name="adj1" fmla="val 18750"/>
              <a:gd name="adj2" fmla="val -8333"/>
              <a:gd name="adj3" fmla="val 197076"/>
              <a:gd name="adj4" fmla="val -12335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tx1"/>
                </a:solidFill>
                <a:effectLst>
                  <a:outerShdw blurRad="38100" dist="19050" dir="2700000" algn="tl" rotWithShape="0">
                    <a:schemeClr val="dk1">
                      <a:alpha val="40000"/>
                    </a:schemeClr>
                  </a:outerShdw>
                </a:effectLst>
              </a:rPr>
              <a:t>Installation of “no left turn” sign from Jones to Rosary Lane</a:t>
            </a:r>
            <a:endParaRPr lang="en-US" sz="1200" dirty="0"/>
          </a:p>
        </p:txBody>
      </p:sp>
      <p:sp>
        <p:nvSpPr>
          <p:cNvPr id="12" name="Line Callout 3 11"/>
          <p:cNvSpPr/>
          <p:nvPr/>
        </p:nvSpPr>
        <p:spPr>
          <a:xfrm>
            <a:off x="1484311" y="4580966"/>
            <a:ext cx="1730189" cy="1084730"/>
          </a:xfrm>
          <a:prstGeom prst="borderCallout3">
            <a:avLst>
              <a:gd name="adj1" fmla="val 18750"/>
              <a:gd name="adj2" fmla="val -8333"/>
              <a:gd name="adj3" fmla="val 18750"/>
              <a:gd name="adj4" fmla="val -16667"/>
              <a:gd name="adj5" fmla="val 100000"/>
              <a:gd name="adj6" fmla="val -16667"/>
              <a:gd name="adj7" fmla="val 98322"/>
              <a:gd name="adj8" fmla="val 18515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tx1"/>
                </a:solidFill>
                <a:effectLst>
                  <a:outerShdw blurRad="38100" dist="19050" dir="2700000" algn="tl" rotWithShape="0">
                    <a:schemeClr val="dk1">
                      <a:alpha val="40000"/>
                    </a:schemeClr>
                  </a:outerShdw>
                </a:effectLst>
              </a:rPr>
              <a:t>Installation of “no turn” and “do not enter” signs at intersection with Rosary Lane and South New Street</a:t>
            </a:r>
          </a:p>
        </p:txBody>
      </p:sp>
      <p:sp>
        <p:nvSpPr>
          <p:cNvPr id="15" name="Line Callout 1 14"/>
          <p:cNvSpPr/>
          <p:nvPr/>
        </p:nvSpPr>
        <p:spPr>
          <a:xfrm flipH="1">
            <a:off x="1471514" y="2528047"/>
            <a:ext cx="1742984" cy="1057832"/>
          </a:xfrm>
          <a:prstGeom prst="borderCallout1">
            <a:avLst>
              <a:gd name="adj1" fmla="val 18750"/>
              <a:gd name="adj2" fmla="val -8333"/>
              <a:gd name="adj3" fmla="val 268263"/>
              <a:gd name="adj4" fmla="val -12077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tx1"/>
                </a:solidFill>
                <a:effectLst>
                  <a:outerShdw blurRad="38100" dist="19050" dir="2700000" algn="tl" rotWithShape="0">
                    <a:schemeClr val="dk1">
                      <a:alpha val="40000"/>
                    </a:schemeClr>
                  </a:outerShdw>
                </a:effectLst>
              </a:rPr>
              <a:t>Installation of a “no U-turn” sign on the south side of the Rosary and Jones Lane intersection</a:t>
            </a:r>
          </a:p>
        </p:txBody>
      </p:sp>
      <p:sp>
        <p:nvSpPr>
          <p:cNvPr id="16" name="Line Callout 1 15"/>
          <p:cNvSpPr/>
          <p:nvPr/>
        </p:nvSpPr>
        <p:spPr>
          <a:xfrm flipH="1">
            <a:off x="1484310" y="1305805"/>
            <a:ext cx="1742984" cy="1057832"/>
          </a:xfrm>
          <a:prstGeom prst="borderCallout1">
            <a:avLst>
              <a:gd name="adj1" fmla="val 18750"/>
              <a:gd name="adj2" fmla="val -8333"/>
              <a:gd name="adj3" fmla="val 309789"/>
              <a:gd name="adj4" fmla="val -9094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tx1"/>
                </a:solidFill>
                <a:effectLst>
                  <a:outerShdw blurRad="38100" dist="19050" dir="2700000" algn="tl" rotWithShape="0">
                    <a:schemeClr val="dk1">
                      <a:alpha val="40000"/>
                    </a:schemeClr>
                  </a:outerShdw>
                </a:effectLst>
              </a:rPr>
              <a:t>Installation of “no thru traffic” signs at the northern intersection of Rosary Lane and South New Street</a:t>
            </a:r>
          </a:p>
        </p:txBody>
      </p:sp>
      <p:sp>
        <p:nvSpPr>
          <p:cNvPr id="17" name="Line Callout 1 16"/>
          <p:cNvSpPr/>
          <p:nvPr/>
        </p:nvSpPr>
        <p:spPr>
          <a:xfrm>
            <a:off x="9944109" y="1305805"/>
            <a:ext cx="2133600" cy="1057832"/>
          </a:xfrm>
          <a:prstGeom prst="borderCallout1">
            <a:avLst>
              <a:gd name="adj1" fmla="val 18750"/>
              <a:gd name="adj2" fmla="val -8333"/>
              <a:gd name="adj3" fmla="val 162728"/>
              <a:gd name="adj4" fmla="val -21816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noFill/>
                </a:ln>
                <a:solidFill>
                  <a:schemeClr val="tx1"/>
                </a:solidFill>
                <a:effectLst>
                  <a:outerShdw blurRad="38100" dist="19050" dir="2700000" algn="tl" rotWithShape="0">
                    <a:schemeClr val="dk1">
                      <a:alpha val="40000"/>
                    </a:schemeClr>
                  </a:outerShdw>
                </a:effectLst>
              </a:rPr>
              <a:t>Installation of “no left turn” signs from Norfolk onto Roslyn Avenue</a:t>
            </a:r>
          </a:p>
        </p:txBody>
      </p:sp>
      <p:sp>
        <p:nvSpPr>
          <p:cNvPr id="18" name="Line Callout 1 17"/>
          <p:cNvSpPr/>
          <p:nvPr/>
        </p:nvSpPr>
        <p:spPr>
          <a:xfrm>
            <a:off x="9944109" y="2528047"/>
            <a:ext cx="2133600" cy="1057832"/>
          </a:xfrm>
          <a:prstGeom prst="borderCallout1">
            <a:avLst>
              <a:gd name="adj1" fmla="val 18750"/>
              <a:gd name="adj2" fmla="val -8333"/>
              <a:gd name="adj3" fmla="val 33067"/>
              <a:gd name="adj4" fmla="val -22951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tx1"/>
                </a:solidFill>
                <a:effectLst>
                  <a:outerShdw blurRad="38100" dist="19050" dir="2700000" algn="tl" rotWithShape="0">
                    <a:schemeClr val="dk1">
                      <a:alpha val="40000"/>
                    </a:schemeClr>
                  </a:outerShdw>
                </a:effectLst>
              </a:rPr>
              <a:t>Installation of a “no right turn” sign at both driveways from the parking lot at the northern end of Roslyn Avenue </a:t>
            </a:r>
          </a:p>
        </p:txBody>
      </p:sp>
      <p:sp>
        <p:nvSpPr>
          <p:cNvPr id="19" name="Line Callout 1 18"/>
          <p:cNvSpPr/>
          <p:nvPr/>
        </p:nvSpPr>
        <p:spPr>
          <a:xfrm>
            <a:off x="9958209" y="3657598"/>
            <a:ext cx="2133600" cy="1057832"/>
          </a:xfrm>
          <a:prstGeom prst="borderCallout1">
            <a:avLst>
              <a:gd name="adj1" fmla="val 18750"/>
              <a:gd name="adj2" fmla="val -8333"/>
              <a:gd name="adj3" fmla="val -50832"/>
              <a:gd name="adj4" fmla="val -21438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tx1"/>
                </a:solidFill>
                <a:effectLst>
                  <a:outerShdw blurRad="38100" dist="19050" dir="2700000" algn="tl" rotWithShape="0">
                    <a:schemeClr val="dk1">
                      <a:alpha val="40000"/>
                    </a:schemeClr>
                  </a:outerShdw>
                </a:effectLst>
              </a:rPr>
              <a:t>Installation of “no thru traffic” signs on Roslyn just south of the intersection with Norfolk Avenue</a:t>
            </a:r>
          </a:p>
        </p:txBody>
      </p:sp>
    </p:spTree>
    <p:extLst>
      <p:ext uri="{BB962C8B-B14F-4D97-AF65-F5344CB8AC3E}">
        <p14:creationId xmlns:p14="http://schemas.microsoft.com/office/powerpoint/2010/main" val="2816961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1000"/>
                                        <p:tgtEl>
                                          <p:spTgt spid="18"/>
                                        </p:tgtEl>
                                      </p:cBhvr>
                                    </p:animEffect>
                                    <p:anim calcmode="lin" valueType="num">
                                      <p:cBhvr>
                                        <p:cTn id="42" dur="1000" fill="hold"/>
                                        <p:tgtEl>
                                          <p:spTgt spid="18"/>
                                        </p:tgtEl>
                                        <p:attrNameLst>
                                          <p:attrName>ppt_x</p:attrName>
                                        </p:attrNameLst>
                                      </p:cBhvr>
                                      <p:tavLst>
                                        <p:tav tm="0">
                                          <p:val>
                                            <p:strVal val="#ppt_x"/>
                                          </p:val>
                                        </p:tav>
                                        <p:tav tm="100000">
                                          <p:val>
                                            <p:strVal val="#ppt_x"/>
                                          </p:val>
                                        </p:tav>
                                      </p:tavLst>
                                    </p:anim>
                                    <p:anim calcmode="lin" valueType="num">
                                      <p:cBhvr>
                                        <p:cTn id="4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1000"/>
                                        <p:tgtEl>
                                          <p:spTgt spid="19"/>
                                        </p:tgtEl>
                                      </p:cBhvr>
                                    </p:animEffect>
                                    <p:anim calcmode="lin" valueType="num">
                                      <p:cBhvr>
                                        <p:cTn id="49" dur="1000" fill="hold"/>
                                        <p:tgtEl>
                                          <p:spTgt spid="19"/>
                                        </p:tgtEl>
                                        <p:attrNameLst>
                                          <p:attrName>ppt_x</p:attrName>
                                        </p:attrNameLst>
                                      </p:cBhvr>
                                      <p:tavLst>
                                        <p:tav tm="0">
                                          <p:val>
                                            <p:strVal val="#ppt_x"/>
                                          </p:val>
                                        </p:tav>
                                        <p:tav tm="100000">
                                          <p:val>
                                            <p:strVal val="#ppt_x"/>
                                          </p:val>
                                        </p:tav>
                                      </p:tavLst>
                                    </p:anim>
                                    <p:anim calcmode="lin" valueType="num">
                                      <p:cBhvr>
                                        <p:cTn id="5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5" grpId="0" animBg="1"/>
      <p:bldP spid="16" grpId="0" animBg="1"/>
      <p:bldP spid="17" grpId="0" animBg="1"/>
      <p:bldP spid="18" grpId="0" animBg="1"/>
      <p:bldP spid="1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84311" y="1178011"/>
            <a:ext cx="10018713" cy="5132173"/>
          </a:xfrm>
        </p:spPr>
        <p:txBody>
          <a:bodyPr>
            <a:noAutofit/>
          </a:bodyPr>
          <a:lstStyle/>
          <a:p>
            <a:r>
              <a:rPr lang="en-US" sz="2800" dirty="0"/>
              <a:t>This action by West Goshen Township did not consider the adverse impacts to streets in Westtown and West Chester Borough, and to pedestrian traffic at West Chester University. </a:t>
            </a:r>
          </a:p>
          <a:p>
            <a:r>
              <a:rPr lang="en-US" sz="2800" dirty="0"/>
              <a:t>These traffic controls were very effective in minimizing cut through traffic in the Roslyn neighborhood, they resulted in significant diversions of traffic to Rosedale Avenue in West Chester and Jacqueline Drive in Westtown. </a:t>
            </a:r>
          </a:p>
          <a:p>
            <a:r>
              <a:rPr lang="en-US" sz="2800" dirty="0"/>
              <a:t>This resulted in increased traffic volumes, and decreased pedestrian safety  and adverse impacts to the quality of life for the people who live along Jacqueline Drive and the students who walk across Rosedale Avenue.</a:t>
            </a:r>
          </a:p>
        </p:txBody>
      </p:sp>
      <p:sp>
        <p:nvSpPr>
          <p:cNvPr id="5" name="Title 1"/>
          <p:cNvSpPr>
            <a:spLocks noGrp="1"/>
          </p:cNvSpPr>
          <p:nvPr>
            <p:ph type="title"/>
          </p:nvPr>
        </p:nvSpPr>
        <p:spPr>
          <a:xfrm>
            <a:off x="1484311" y="264456"/>
            <a:ext cx="10018713" cy="802341"/>
          </a:xfrm>
        </p:spPr>
        <p:txBody>
          <a:bodyPr>
            <a:normAutofit fontScale="90000"/>
          </a:bodyPr>
          <a:lstStyle/>
          <a:p>
            <a:r>
              <a:rPr lang="en-US" b="1" dirty="0"/>
              <a:t>Rosyln Neighborhood, West Goshen Township</a:t>
            </a:r>
            <a:endParaRPr lang="en-US" dirty="0"/>
          </a:p>
        </p:txBody>
      </p:sp>
    </p:spTree>
    <p:extLst>
      <p:ext uri="{BB962C8B-B14F-4D97-AF65-F5344CB8AC3E}">
        <p14:creationId xmlns:p14="http://schemas.microsoft.com/office/powerpoint/2010/main" val="2045919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1"/>
            <a:ext cx="10018713" cy="1008528"/>
          </a:xfrm>
        </p:spPr>
        <p:txBody>
          <a:bodyPr>
            <a:normAutofit fontScale="90000"/>
          </a:bodyPr>
          <a:lstStyle/>
          <a:p>
            <a:pPr lvl="0"/>
            <a:r>
              <a:rPr lang="en-US" b="1" dirty="0"/>
              <a:t>Rosedale Avenue </a:t>
            </a:r>
            <a:br>
              <a:rPr lang="en-US" b="1" dirty="0"/>
            </a:br>
            <a:r>
              <a:rPr lang="en-US" b="1" dirty="0"/>
              <a:t>West Chester Borough/West Chester University</a:t>
            </a:r>
            <a:endParaRPr lang="en-US" dirty="0"/>
          </a:p>
        </p:txBody>
      </p:sp>
      <p:sp>
        <p:nvSpPr>
          <p:cNvPr id="3" name="Content Placeholder 2"/>
          <p:cNvSpPr>
            <a:spLocks noGrp="1"/>
          </p:cNvSpPr>
          <p:nvPr>
            <p:ph idx="1"/>
          </p:nvPr>
        </p:nvSpPr>
        <p:spPr>
          <a:xfrm>
            <a:off x="1484310" y="1550895"/>
            <a:ext cx="10018713" cy="4240306"/>
          </a:xfrm>
        </p:spPr>
        <p:txBody>
          <a:bodyPr/>
          <a:lstStyle/>
          <a:p>
            <a:r>
              <a:rPr lang="en-US" dirty="0"/>
              <a:t>A 2013-14 study was undertaken on the Rosedale corridor as a cooperative effort between West Chester borough, West Goshen and West Chester University.</a:t>
            </a:r>
          </a:p>
          <a:p>
            <a:r>
              <a:rPr lang="en-US" dirty="0"/>
              <a:t>The focus of the study was to perform a traffic feasibility study of traffic and pedestrian improvements along Rosedale Avenue from Route 52 to South Franklin Street.</a:t>
            </a:r>
          </a:p>
          <a:p>
            <a:r>
              <a:rPr lang="en-US" dirty="0"/>
              <a:t>The report included recommendations for enhanced pedestrian accommodations, signal timings, additional turn lanes as well as further study for the Tigue Road/Stadium Drive corridor.</a:t>
            </a:r>
          </a:p>
        </p:txBody>
      </p:sp>
    </p:spTree>
    <p:extLst>
      <p:ext uri="{BB962C8B-B14F-4D97-AF65-F5344CB8AC3E}">
        <p14:creationId xmlns:p14="http://schemas.microsoft.com/office/powerpoint/2010/main" val="1362371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1"/>
            <a:ext cx="10018713" cy="685800"/>
          </a:xfrm>
        </p:spPr>
        <p:txBody>
          <a:bodyPr>
            <a:normAutofit fontScale="90000"/>
          </a:bodyPr>
          <a:lstStyle/>
          <a:p>
            <a:pPr lvl="0"/>
            <a:r>
              <a:rPr lang="en-US" b="1" dirty="0"/>
              <a:t>Jacqueline Drive, Westtown Township</a:t>
            </a:r>
            <a:endParaRPr lang="en-US" dirty="0"/>
          </a:p>
        </p:txBody>
      </p:sp>
      <p:sp>
        <p:nvSpPr>
          <p:cNvPr id="3" name="Content Placeholder 2"/>
          <p:cNvSpPr>
            <a:spLocks noGrp="1"/>
          </p:cNvSpPr>
          <p:nvPr>
            <p:ph idx="1"/>
          </p:nvPr>
        </p:nvSpPr>
        <p:spPr>
          <a:xfrm>
            <a:off x="1484310" y="1595719"/>
            <a:ext cx="10018713" cy="4195482"/>
          </a:xfrm>
        </p:spPr>
        <p:txBody>
          <a:bodyPr/>
          <a:lstStyle/>
          <a:p>
            <a:r>
              <a:rPr lang="en-US" dirty="0"/>
              <a:t>As a result of the Roslyn neighborhood traffic restrictions implemented by West Goshen Township, Jacqueline Drive has experienced a greater number of cars and trucks traveling between South New Street and U.S. 202.</a:t>
            </a:r>
          </a:p>
          <a:p>
            <a:r>
              <a:rPr lang="en-US" dirty="0"/>
              <a:t>In order to address this growing concern, the Township studied various traffic calming measures to mitigate the impacts of increased traffic.</a:t>
            </a:r>
          </a:p>
          <a:p>
            <a:r>
              <a:rPr lang="en-US" dirty="0"/>
              <a:t>In 2015 the Township installed an additional stop sign, increased traffic enforcement along the entire road, and installed a digital speed sign and a neighborhood gateway sign.</a:t>
            </a:r>
          </a:p>
          <a:p>
            <a:r>
              <a:rPr lang="en-US" dirty="0"/>
              <a:t>Speed humps were considered but were not embraced by the residents.</a:t>
            </a:r>
          </a:p>
        </p:txBody>
      </p:sp>
    </p:spTree>
    <p:extLst>
      <p:ext uri="{BB962C8B-B14F-4D97-AF65-F5344CB8AC3E}">
        <p14:creationId xmlns:p14="http://schemas.microsoft.com/office/powerpoint/2010/main" val="3449399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1"/>
            <a:ext cx="10018713" cy="936812"/>
          </a:xfrm>
        </p:spPr>
        <p:txBody>
          <a:bodyPr/>
          <a:lstStyle/>
          <a:p>
            <a:r>
              <a:rPr lang="en-US" b="1" dirty="0"/>
              <a:t>Jacqueline Drive, Westtown Township</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96064" y="1721878"/>
            <a:ext cx="7195205" cy="48100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8" name="Straight Arrow Connector 7"/>
          <p:cNvCxnSpPr/>
          <p:nvPr/>
        </p:nvCxnSpPr>
        <p:spPr>
          <a:xfrm flipH="1">
            <a:off x="5441576" y="2079812"/>
            <a:ext cx="3899648" cy="226807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5163671" y="4383741"/>
            <a:ext cx="224117" cy="62753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4195482" y="5056094"/>
            <a:ext cx="842683" cy="24204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3227294" y="5351929"/>
            <a:ext cx="842682" cy="62753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0827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dirty="0"/>
              <a:t>Questions?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75387" y="2438399"/>
            <a:ext cx="8236559" cy="35576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936007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667871"/>
          </a:xfrm>
        </p:spPr>
        <p:txBody>
          <a:bodyPr>
            <a:noAutofit/>
          </a:bodyPr>
          <a:lstStyle/>
          <a:p>
            <a:r>
              <a:rPr lang="en-US" sz="4400" dirty="0"/>
              <a:t>Local Roads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84311" y="1506071"/>
            <a:ext cx="5058820" cy="27837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0753" y="1506071"/>
            <a:ext cx="5020236" cy="32287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8075" y="3792071"/>
            <a:ext cx="4374255" cy="28122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17869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1"/>
            <a:ext cx="10018713" cy="566350"/>
          </a:xfrm>
        </p:spPr>
        <p:txBody>
          <a:bodyPr>
            <a:normAutofit fontScale="90000"/>
          </a:bodyPr>
          <a:lstStyle/>
          <a:p>
            <a:r>
              <a:rPr lang="en-US" dirty="0"/>
              <a:t>Road mileage totals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032630380"/>
              </p:ext>
            </p:extLst>
          </p:nvPr>
        </p:nvGraphicFramePr>
        <p:xfrm>
          <a:off x="1484313" y="2897661"/>
          <a:ext cx="10018712" cy="2966720"/>
        </p:xfrm>
        <a:graphic>
          <a:graphicData uri="http://schemas.openxmlformats.org/drawingml/2006/table">
            <a:tbl>
              <a:tblPr firstRow="1" bandRow="1">
                <a:tableStyleId>{5C22544A-7EE6-4342-B048-85BDC9FD1C3A}</a:tableStyleId>
              </a:tblPr>
              <a:tblGrid>
                <a:gridCol w="2504678">
                  <a:extLst>
                    <a:ext uri="{9D8B030D-6E8A-4147-A177-3AD203B41FA5}">
                      <a16:colId xmlns:a16="http://schemas.microsoft.com/office/drawing/2014/main" val="20000"/>
                    </a:ext>
                  </a:extLst>
                </a:gridCol>
                <a:gridCol w="2504678">
                  <a:extLst>
                    <a:ext uri="{9D8B030D-6E8A-4147-A177-3AD203B41FA5}">
                      <a16:colId xmlns:a16="http://schemas.microsoft.com/office/drawing/2014/main" val="20001"/>
                    </a:ext>
                  </a:extLst>
                </a:gridCol>
                <a:gridCol w="2504678">
                  <a:extLst>
                    <a:ext uri="{9D8B030D-6E8A-4147-A177-3AD203B41FA5}">
                      <a16:colId xmlns:a16="http://schemas.microsoft.com/office/drawing/2014/main" val="20002"/>
                    </a:ext>
                  </a:extLst>
                </a:gridCol>
                <a:gridCol w="2504678">
                  <a:extLst>
                    <a:ext uri="{9D8B030D-6E8A-4147-A177-3AD203B41FA5}">
                      <a16:colId xmlns:a16="http://schemas.microsoft.com/office/drawing/2014/main" val="20003"/>
                    </a:ext>
                  </a:extLst>
                </a:gridCol>
              </a:tblGrid>
              <a:tr h="370840">
                <a:tc>
                  <a:txBody>
                    <a:bodyPr/>
                    <a:lstStyle/>
                    <a:p>
                      <a:r>
                        <a:rPr lang="en-US" dirty="0"/>
                        <a:t>Municipality</a:t>
                      </a:r>
                    </a:p>
                  </a:txBody>
                  <a:tcPr/>
                </a:tc>
                <a:tc>
                  <a:txBody>
                    <a:bodyPr/>
                    <a:lstStyle/>
                    <a:p>
                      <a:r>
                        <a:rPr lang="en-US" dirty="0"/>
                        <a:t>Local road mileage</a:t>
                      </a:r>
                    </a:p>
                  </a:txBody>
                  <a:tcPr/>
                </a:tc>
                <a:tc>
                  <a:txBody>
                    <a:bodyPr/>
                    <a:lstStyle/>
                    <a:p>
                      <a:r>
                        <a:rPr lang="en-US" dirty="0"/>
                        <a:t>State road mileage</a:t>
                      </a:r>
                    </a:p>
                  </a:txBody>
                  <a:tcPr/>
                </a:tc>
                <a:tc>
                  <a:txBody>
                    <a:bodyPr/>
                    <a:lstStyle/>
                    <a:p>
                      <a:r>
                        <a:rPr lang="en-US" dirty="0"/>
                        <a:t>Total mileage</a:t>
                      </a:r>
                    </a:p>
                  </a:txBody>
                  <a:tcPr/>
                </a:tc>
                <a:extLst>
                  <a:ext uri="{0D108BD9-81ED-4DB2-BD59-A6C34878D82A}">
                    <a16:rowId xmlns:a16="http://schemas.microsoft.com/office/drawing/2014/main" val="10000"/>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Thornbury (Chester Co.)</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17.34</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6.11</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23.45</a:t>
                      </a:r>
                    </a:p>
                  </a:txBody>
                  <a:tcPr/>
                </a:tc>
                <a:extLst>
                  <a:ext uri="{0D108BD9-81ED-4DB2-BD59-A6C34878D82A}">
                    <a16:rowId xmlns:a16="http://schemas.microsoft.com/office/drawing/2014/main" val="10001"/>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West Chester</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28.46</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5.36</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33.82</a:t>
                      </a:r>
                    </a:p>
                  </a:txBody>
                  <a:tcPr/>
                </a:tc>
                <a:extLst>
                  <a:ext uri="{0D108BD9-81ED-4DB2-BD59-A6C34878D82A}">
                    <a16:rowId xmlns:a16="http://schemas.microsoft.com/office/drawing/2014/main" val="10002"/>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Westtown</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54.60</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10.89</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65.49</a:t>
                      </a:r>
                    </a:p>
                  </a:txBody>
                  <a:tcPr/>
                </a:tc>
                <a:extLst>
                  <a:ext uri="{0D108BD9-81ED-4DB2-BD59-A6C34878D82A}">
                    <a16:rowId xmlns:a16="http://schemas.microsoft.com/office/drawing/2014/main" val="10003"/>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East Bradford </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56.72</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18.43</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75.15</a:t>
                      </a:r>
                    </a:p>
                  </a:txBody>
                  <a:tcPr/>
                </a:tc>
                <a:extLst>
                  <a:ext uri="{0D108BD9-81ED-4DB2-BD59-A6C34878D82A}">
                    <a16:rowId xmlns:a16="http://schemas.microsoft.com/office/drawing/2014/main" val="10004"/>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East Goshen</a:t>
                      </a:r>
                    </a:p>
                  </a:txBody>
                  <a:tcPr/>
                </a:tc>
                <a:tc>
                  <a:txBody>
                    <a:bodyPr/>
                    <a:lstStyle/>
                    <a:p>
                      <a:r>
                        <a:rPr lang="en-US" dirty="0"/>
                        <a:t>61.83</a:t>
                      </a:r>
                    </a:p>
                  </a:txBody>
                  <a:tcPr/>
                </a:tc>
                <a:tc>
                  <a:txBody>
                    <a:bodyPr/>
                    <a:lstStyle/>
                    <a:p>
                      <a:r>
                        <a:rPr lang="en-US" dirty="0"/>
                        <a:t>16.68 </a:t>
                      </a:r>
                    </a:p>
                  </a:txBody>
                  <a:tcPr/>
                </a:tc>
                <a:tc>
                  <a:txBody>
                    <a:bodyPr/>
                    <a:lstStyle/>
                    <a:p>
                      <a:r>
                        <a:rPr lang="en-US" dirty="0"/>
                        <a:t>78.51 </a:t>
                      </a:r>
                    </a:p>
                  </a:txBody>
                  <a:tcPr/>
                </a:tc>
                <a:extLst>
                  <a:ext uri="{0D108BD9-81ED-4DB2-BD59-A6C34878D82A}">
                    <a16:rowId xmlns:a16="http://schemas.microsoft.com/office/drawing/2014/main" val="10005"/>
                  </a:ext>
                </a:extLst>
              </a:tr>
              <a:tr h="370840">
                <a:tc>
                  <a:txBody>
                    <a:bodyPr/>
                    <a:lstStyle/>
                    <a:p>
                      <a:r>
                        <a:rPr lang="en-US" dirty="0"/>
                        <a:t>West Whiteland</a:t>
                      </a:r>
                    </a:p>
                  </a:txBody>
                  <a:tcPr/>
                </a:tc>
                <a:tc>
                  <a:txBody>
                    <a:bodyPr/>
                    <a:lstStyle/>
                    <a:p>
                      <a:r>
                        <a:rPr lang="en-US" dirty="0"/>
                        <a:t>66.86</a:t>
                      </a:r>
                    </a:p>
                  </a:txBody>
                  <a:tcPr/>
                </a:tc>
                <a:tc>
                  <a:txBody>
                    <a:bodyPr/>
                    <a:lstStyle/>
                    <a:p>
                      <a:r>
                        <a:rPr lang="en-US" dirty="0"/>
                        <a:t>27.43</a:t>
                      </a:r>
                    </a:p>
                  </a:txBody>
                  <a:tcPr/>
                </a:tc>
                <a:tc>
                  <a:txBody>
                    <a:bodyPr/>
                    <a:lstStyle/>
                    <a:p>
                      <a:r>
                        <a:rPr lang="en-US" dirty="0"/>
                        <a:t>94.29</a:t>
                      </a:r>
                    </a:p>
                  </a:txBody>
                  <a:tcPr/>
                </a:tc>
                <a:extLst>
                  <a:ext uri="{0D108BD9-81ED-4DB2-BD59-A6C34878D82A}">
                    <a16:rowId xmlns:a16="http://schemas.microsoft.com/office/drawing/2014/main" val="10006"/>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West Goshen</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91.15</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28.50</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119.65</a:t>
                      </a:r>
                    </a:p>
                  </a:txBody>
                  <a:tcPr/>
                </a:tc>
                <a:extLst>
                  <a:ext uri="{0D108BD9-81ED-4DB2-BD59-A6C34878D82A}">
                    <a16:rowId xmlns:a16="http://schemas.microsoft.com/office/drawing/2014/main" val="10007"/>
                  </a:ext>
                </a:extLst>
              </a:tr>
            </a:tbl>
          </a:graphicData>
        </a:graphic>
      </p:graphicFrame>
      <p:sp>
        <p:nvSpPr>
          <p:cNvPr id="7" name="Content Placeholder 2"/>
          <p:cNvSpPr txBox="1">
            <a:spLocks/>
          </p:cNvSpPr>
          <p:nvPr/>
        </p:nvSpPr>
        <p:spPr>
          <a:xfrm>
            <a:off x="1368980" y="1515762"/>
            <a:ext cx="10018713" cy="1026642"/>
          </a:xfrm>
          <a:prstGeom prst="rect">
            <a:avLst/>
          </a:prstGeom>
        </p:spPr>
        <p:txBody>
          <a:bodyPr vert="horz" lIns="91440" tIns="45720" rIns="91440" bIns="45720" rtlCol="0" anchor="ctr">
            <a:normAutofit fontScale="92500"/>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r>
              <a:rPr lang="en-US" dirty="0"/>
              <a:t>Within Chester County, approximately 1,000 of the total 4,600 miles of public roads are maintained by PennDOT with the rest under the maintenance of the localities.</a:t>
            </a:r>
          </a:p>
        </p:txBody>
      </p:sp>
    </p:spTree>
    <p:extLst>
      <p:ext uri="{BB962C8B-B14F-4D97-AF65-F5344CB8AC3E}">
        <p14:creationId xmlns:p14="http://schemas.microsoft.com/office/powerpoint/2010/main" val="1054754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8271" y="0"/>
            <a:ext cx="9163729"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9878" y="257432"/>
            <a:ext cx="6208294" cy="6343135"/>
          </a:xfrm>
          <a:prstGeom prst="rect">
            <a:avLst/>
          </a:prstGeom>
        </p:spPr>
      </p:pic>
      <p:grpSp>
        <p:nvGrpSpPr>
          <p:cNvPr id="17" name="Group 16"/>
          <p:cNvGrpSpPr/>
          <p:nvPr/>
        </p:nvGrpSpPr>
        <p:grpSpPr>
          <a:xfrm>
            <a:off x="5739878" y="257432"/>
            <a:ext cx="3950969" cy="3749792"/>
            <a:chOff x="5739878" y="257432"/>
            <a:chExt cx="3950969" cy="3749792"/>
          </a:xfrm>
        </p:grpSpPr>
        <p:sp>
          <p:nvSpPr>
            <p:cNvPr id="7" name="Right Arrow 6"/>
            <p:cNvSpPr/>
            <p:nvPr/>
          </p:nvSpPr>
          <p:spPr>
            <a:xfrm>
              <a:off x="6033246" y="3428999"/>
              <a:ext cx="1057836" cy="578225"/>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Right Arrow 7"/>
            <p:cNvSpPr/>
            <p:nvPr/>
          </p:nvSpPr>
          <p:spPr>
            <a:xfrm>
              <a:off x="8633011" y="2478740"/>
              <a:ext cx="1057836" cy="578225"/>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 name="TextBox 8"/>
            <p:cNvSpPr txBox="1"/>
            <p:nvPr/>
          </p:nvSpPr>
          <p:spPr>
            <a:xfrm>
              <a:off x="5739878" y="257432"/>
              <a:ext cx="2196352" cy="52322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sz="2800" b="1" dirty="0"/>
                <a:t>State Roads</a:t>
              </a:r>
            </a:p>
          </p:txBody>
        </p:sp>
      </p:grpSp>
      <p:grpSp>
        <p:nvGrpSpPr>
          <p:cNvPr id="14" name="Group 13"/>
          <p:cNvGrpSpPr/>
          <p:nvPr/>
        </p:nvGrpSpPr>
        <p:grpSpPr>
          <a:xfrm>
            <a:off x="6338047" y="1281953"/>
            <a:ext cx="5610125" cy="5337267"/>
            <a:chOff x="6338047" y="1281953"/>
            <a:chExt cx="5610125" cy="5337267"/>
          </a:xfrm>
        </p:grpSpPr>
        <p:sp>
          <p:nvSpPr>
            <p:cNvPr id="11" name="Oval 10"/>
            <p:cNvSpPr/>
            <p:nvPr/>
          </p:nvSpPr>
          <p:spPr>
            <a:xfrm>
              <a:off x="7936230" y="3576918"/>
              <a:ext cx="2229746" cy="2250141"/>
            </a:xfrm>
            <a:prstGeom prst="ellipse">
              <a:avLst/>
            </a:prstGeom>
            <a:noFill/>
            <a:ln w="762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6338047" y="1281953"/>
              <a:ext cx="2223247" cy="1927412"/>
            </a:xfrm>
            <a:prstGeom prst="ellipse">
              <a:avLst/>
            </a:prstGeom>
            <a:noFill/>
            <a:ln w="762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9403976" y="6096000"/>
              <a:ext cx="2544196" cy="523220"/>
            </a:xfrm>
            <a:prstGeom prst="rect">
              <a:avLst/>
            </a:prstGeom>
            <a:solidFill>
              <a:srgbClr val="FF0000"/>
            </a:solidFill>
          </p:spPr>
          <p:txBody>
            <a:bodyPr wrap="square" rtlCol="0">
              <a:spAutoFit/>
            </a:bodyPr>
            <a:lstStyle/>
            <a:p>
              <a:pPr algn="ctr"/>
              <a:r>
                <a:rPr lang="en-US" sz="2800" b="1" dirty="0"/>
                <a:t>Local Roads</a:t>
              </a:r>
            </a:p>
          </p:txBody>
        </p:sp>
      </p:grpSp>
      <p:sp>
        <p:nvSpPr>
          <p:cNvPr id="16" name="Content Placeholder 2"/>
          <p:cNvSpPr>
            <a:spLocks noGrp="1"/>
          </p:cNvSpPr>
          <p:nvPr>
            <p:ph idx="1"/>
          </p:nvPr>
        </p:nvSpPr>
        <p:spPr>
          <a:xfrm>
            <a:off x="1314639" y="802340"/>
            <a:ext cx="1677773" cy="5293659"/>
          </a:xfrm>
        </p:spPr>
        <p:txBody>
          <a:bodyPr>
            <a:normAutofit fontScale="85000" lnSpcReduction="20000"/>
          </a:bodyPr>
          <a:lstStyle/>
          <a:p>
            <a:r>
              <a:rPr lang="en-US" dirty="0"/>
              <a:t>Within Westtown, the state only maintains 10.89 miles of roads while the Township maintains 54.60 miles.</a:t>
            </a:r>
          </a:p>
          <a:p>
            <a:r>
              <a:rPr lang="en-US" dirty="0"/>
              <a:t>On the map, all Township roads are indicated with a “T” prefix.</a:t>
            </a:r>
          </a:p>
        </p:txBody>
      </p:sp>
    </p:spTree>
    <p:extLst>
      <p:ext uri="{BB962C8B-B14F-4D97-AF65-F5344CB8AC3E}">
        <p14:creationId xmlns:p14="http://schemas.microsoft.com/office/powerpoint/2010/main" val="1559426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1000" fill="hold"/>
                                        <p:tgtEl>
                                          <p:spTgt spid="17"/>
                                        </p:tgtEl>
                                        <p:attrNameLst>
                                          <p:attrName>ppt_w</p:attrName>
                                        </p:attrNameLst>
                                      </p:cBhvr>
                                      <p:tavLst>
                                        <p:tav tm="0">
                                          <p:val>
                                            <p:fltVal val="0"/>
                                          </p:val>
                                        </p:tav>
                                        <p:tav tm="100000">
                                          <p:val>
                                            <p:strVal val="#ppt_w"/>
                                          </p:val>
                                        </p:tav>
                                      </p:tavLst>
                                    </p:anim>
                                    <p:anim calcmode="lin" valueType="num">
                                      <p:cBhvr>
                                        <p:cTn id="13" dur="1000" fill="hold"/>
                                        <p:tgtEl>
                                          <p:spTgt spid="17"/>
                                        </p:tgtEl>
                                        <p:attrNameLst>
                                          <p:attrName>ppt_h</p:attrName>
                                        </p:attrNameLst>
                                      </p:cBhvr>
                                      <p:tavLst>
                                        <p:tav tm="0">
                                          <p:val>
                                            <p:fltVal val="0"/>
                                          </p:val>
                                        </p:tav>
                                        <p:tav tm="100000">
                                          <p:val>
                                            <p:strVal val="#ppt_h"/>
                                          </p:val>
                                        </p:tav>
                                      </p:tavLst>
                                    </p:anim>
                                    <p:anim calcmode="lin" valueType="num">
                                      <p:cBhvr>
                                        <p:cTn id="14" dur="1000" fill="hold"/>
                                        <p:tgtEl>
                                          <p:spTgt spid="17"/>
                                        </p:tgtEl>
                                        <p:attrNameLst>
                                          <p:attrName>style.rotation</p:attrName>
                                        </p:attrNameLst>
                                      </p:cBhvr>
                                      <p:tavLst>
                                        <p:tav tm="0">
                                          <p:val>
                                            <p:fltVal val="90"/>
                                          </p:val>
                                        </p:tav>
                                        <p:tav tm="100000">
                                          <p:val>
                                            <p:fltVal val="0"/>
                                          </p:val>
                                        </p:tav>
                                      </p:tavLst>
                                    </p:anim>
                                    <p:animEffect transition="in" filter="fade">
                                      <p:cBhvr>
                                        <p:cTn id="15" dur="10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80">
                                          <p:stCondLst>
                                            <p:cond delay="0"/>
                                          </p:stCondLst>
                                        </p:cTn>
                                        <p:tgtEl>
                                          <p:spTgt spid="14"/>
                                        </p:tgtEl>
                                      </p:cBhvr>
                                    </p:animEffect>
                                    <p:anim calcmode="lin" valueType="num">
                                      <p:cBhvr>
                                        <p:cTn id="21"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6" dur="26">
                                          <p:stCondLst>
                                            <p:cond delay="650"/>
                                          </p:stCondLst>
                                        </p:cTn>
                                        <p:tgtEl>
                                          <p:spTgt spid="14"/>
                                        </p:tgtEl>
                                      </p:cBhvr>
                                      <p:to x="100000" y="60000"/>
                                    </p:animScale>
                                    <p:animScale>
                                      <p:cBhvr>
                                        <p:cTn id="27" dur="166" decel="50000">
                                          <p:stCondLst>
                                            <p:cond delay="676"/>
                                          </p:stCondLst>
                                        </p:cTn>
                                        <p:tgtEl>
                                          <p:spTgt spid="14"/>
                                        </p:tgtEl>
                                      </p:cBhvr>
                                      <p:to x="100000" y="100000"/>
                                    </p:animScale>
                                    <p:animScale>
                                      <p:cBhvr>
                                        <p:cTn id="28" dur="26">
                                          <p:stCondLst>
                                            <p:cond delay="1312"/>
                                          </p:stCondLst>
                                        </p:cTn>
                                        <p:tgtEl>
                                          <p:spTgt spid="14"/>
                                        </p:tgtEl>
                                      </p:cBhvr>
                                      <p:to x="100000" y="80000"/>
                                    </p:animScale>
                                    <p:animScale>
                                      <p:cBhvr>
                                        <p:cTn id="29" dur="166" decel="50000">
                                          <p:stCondLst>
                                            <p:cond delay="1338"/>
                                          </p:stCondLst>
                                        </p:cTn>
                                        <p:tgtEl>
                                          <p:spTgt spid="14"/>
                                        </p:tgtEl>
                                      </p:cBhvr>
                                      <p:to x="100000" y="100000"/>
                                    </p:animScale>
                                    <p:animScale>
                                      <p:cBhvr>
                                        <p:cTn id="30" dur="26">
                                          <p:stCondLst>
                                            <p:cond delay="1642"/>
                                          </p:stCondLst>
                                        </p:cTn>
                                        <p:tgtEl>
                                          <p:spTgt spid="14"/>
                                        </p:tgtEl>
                                      </p:cBhvr>
                                      <p:to x="100000" y="90000"/>
                                    </p:animScale>
                                    <p:animScale>
                                      <p:cBhvr>
                                        <p:cTn id="31" dur="166" decel="50000">
                                          <p:stCondLst>
                                            <p:cond delay="1668"/>
                                          </p:stCondLst>
                                        </p:cTn>
                                        <p:tgtEl>
                                          <p:spTgt spid="14"/>
                                        </p:tgtEl>
                                      </p:cBhvr>
                                      <p:to x="100000" y="100000"/>
                                    </p:animScale>
                                    <p:animScale>
                                      <p:cBhvr>
                                        <p:cTn id="32" dur="26">
                                          <p:stCondLst>
                                            <p:cond delay="1808"/>
                                          </p:stCondLst>
                                        </p:cTn>
                                        <p:tgtEl>
                                          <p:spTgt spid="14"/>
                                        </p:tgtEl>
                                      </p:cBhvr>
                                      <p:to x="100000" y="95000"/>
                                    </p:animScale>
                                    <p:animScale>
                                      <p:cBhvr>
                                        <p:cTn id="33"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479852"/>
            <a:ext cx="10018713" cy="703728"/>
          </a:xfrm>
        </p:spPr>
        <p:txBody>
          <a:bodyPr/>
          <a:lstStyle/>
          <a:p>
            <a:r>
              <a:rPr lang="en-US" dirty="0"/>
              <a:t>Local Roads - Maintenance</a:t>
            </a:r>
          </a:p>
        </p:txBody>
      </p:sp>
      <p:sp>
        <p:nvSpPr>
          <p:cNvPr id="3" name="Content Placeholder 2"/>
          <p:cNvSpPr>
            <a:spLocks noGrp="1"/>
          </p:cNvSpPr>
          <p:nvPr>
            <p:ph idx="1"/>
          </p:nvPr>
        </p:nvSpPr>
        <p:spPr>
          <a:xfrm>
            <a:off x="1484311" y="722261"/>
            <a:ext cx="10018713" cy="3047999"/>
          </a:xfrm>
        </p:spPr>
        <p:txBody>
          <a:bodyPr/>
          <a:lstStyle/>
          <a:p>
            <a:r>
              <a:rPr lang="en-US" dirty="0"/>
              <a:t>All maintenance and upkeep of local roads are the responsibility of the locality in which they are located. </a:t>
            </a:r>
          </a:p>
          <a:p>
            <a:r>
              <a:rPr lang="en-US" dirty="0"/>
              <a:t>Major projects are identified and scheduled through an annual Road Maintenance Program. This is done in conjunction with the Township Director of Public Works and Township Manager/Director of Engineering.</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1634" y="3566985"/>
            <a:ext cx="3962275" cy="29734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2254043" y="4730568"/>
            <a:ext cx="4588476" cy="646331"/>
          </a:xfrm>
          <a:prstGeom prst="rect">
            <a:avLst/>
          </a:prstGeom>
          <a:noFill/>
        </p:spPr>
        <p:txBody>
          <a:bodyPr wrap="square" rtlCol="0">
            <a:spAutoFit/>
          </a:bodyPr>
          <a:lstStyle/>
          <a:p>
            <a:r>
              <a:rPr lang="en-US" dirty="0"/>
              <a:t>A crew milling asphalt as part of the 2016 Road Program in Westtown.</a:t>
            </a:r>
          </a:p>
        </p:txBody>
      </p:sp>
    </p:spTree>
    <p:extLst>
      <p:ext uri="{BB962C8B-B14F-4D97-AF65-F5344CB8AC3E}">
        <p14:creationId xmlns:p14="http://schemas.microsoft.com/office/powerpoint/2010/main" val="1115981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479852"/>
            <a:ext cx="10018713" cy="703728"/>
          </a:xfrm>
        </p:spPr>
        <p:txBody>
          <a:bodyPr/>
          <a:lstStyle/>
          <a:p>
            <a:r>
              <a:rPr lang="en-US" dirty="0"/>
              <a:t>Local Roads - Maintenance</a:t>
            </a:r>
          </a:p>
        </p:txBody>
      </p:sp>
      <p:sp>
        <p:nvSpPr>
          <p:cNvPr id="3" name="Content Placeholder 2"/>
          <p:cNvSpPr>
            <a:spLocks noGrp="1"/>
          </p:cNvSpPr>
          <p:nvPr>
            <p:ph idx="1"/>
          </p:nvPr>
        </p:nvSpPr>
        <p:spPr>
          <a:xfrm>
            <a:off x="1484309" y="1183580"/>
            <a:ext cx="10018713" cy="1529568"/>
          </a:xfrm>
        </p:spPr>
        <p:txBody>
          <a:bodyPr/>
          <a:lstStyle/>
          <a:p>
            <a:r>
              <a:rPr lang="en-US" dirty="0"/>
              <a:t>The breakdown of annual road maintenance funding for Westtown is as follows:</a:t>
            </a:r>
          </a:p>
        </p:txBody>
      </p:sp>
      <p:graphicFrame>
        <p:nvGraphicFramePr>
          <p:cNvPr id="5" name="Table 4"/>
          <p:cNvGraphicFramePr>
            <a:graphicFrameLocks noGrp="1"/>
          </p:cNvGraphicFramePr>
          <p:nvPr>
            <p:extLst>
              <p:ext uri="{D42A27DB-BD31-4B8C-83A1-F6EECF244321}">
                <p14:modId xmlns:p14="http://schemas.microsoft.com/office/powerpoint/2010/main" val="41265807"/>
              </p:ext>
            </p:extLst>
          </p:nvPr>
        </p:nvGraphicFramePr>
        <p:xfrm>
          <a:off x="3537882" y="2220722"/>
          <a:ext cx="5310094" cy="1463040"/>
        </p:xfrm>
        <a:graphic>
          <a:graphicData uri="http://schemas.openxmlformats.org/drawingml/2006/table">
            <a:tbl>
              <a:tblPr firstRow="1" bandRow="1">
                <a:tableStyleId>{5C22544A-7EE6-4342-B048-85BDC9FD1C3A}</a:tableStyleId>
              </a:tblPr>
              <a:tblGrid>
                <a:gridCol w="2655047">
                  <a:extLst>
                    <a:ext uri="{9D8B030D-6E8A-4147-A177-3AD203B41FA5}">
                      <a16:colId xmlns:a16="http://schemas.microsoft.com/office/drawing/2014/main" val="20000"/>
                    </a:ext>
                  </a:extLst>
                </a:gridCol>
                <a:gridCol w="2655047">
                  <a:extLst>
                    <a:ext uri="{9D8B030D-6E8A-4147-A177-3AD203B41FA5}">
                      <a16:colId xmlns:a16="http://schemas.microsoft.com/office/drawing/2014/main" val="20001"/>
                    </a:ext>
                  </a:extLst>
                </a:gridCol>
              </a:tblGrid>
              <a:tr h="0">
                <a:tc>
                  <a:txBody>
                    <a:bodyPr/>
                    <a:lstStyle/>
                    <a:p>
                      <a:r>
                        <a:rPr lang="en-US" dirty="0"/>
                        <a:t>Funding Type</a:t>
                      </a:r>
                    </a:p>
                  </a:txBody>
                  <a:tcPr/>
                </a:tc>
                <a:tc>
                  <a:txBody>
                    <a:bodyPr/>
                    <a:lstStyle/>
                    <a:p>
                      <a:r>
                        <a:rPr lang="en-US" dirty="0"/>
                        <a:t>Allocated monies</a:t>
                      </a:r>
                    </a:p>
                  </a:txBody>
                  <a:tcPr/>
                </a:tc>
                <a:extLst>
                  <a:ext uri="{0D108BD9-81ED-4DB2-BD59-A6C34878D82A}">
                    <a16:rowId xmlns:a16="http://schemas.microsoft.com/office/drawing/2014/main" val="10000"/>
                  </a:ext>
                </a:extLst>
              </a:tr>
              <a:tr h="290592">
                <a:tc>
                  <a:txBody>
                    <a:bodyPr/>
                    <a:lstStyle/>
                    <a:p>
                      <a:r>
                        <a:rPr lang="en-US" dirty="0"/>
                        <a:t>General Fund *</a:t>
                      </a:r>
                    </a:p>
                  </a:txBody>
                  <a:tcPr/>
                </a:tc>
                <a:tc>
                  <a:txBody>
                    <a:bodyPr/>
                    <a:lstStyle/>
                    <a:p>
                      <a:r>
                        <a:rPr lang="en-US" dirty="0"/>
                        <a:t>$565,925</a:t>
                      </a:r>
                    </a:p>
                  </a:txBody>
                  <a:tcPr/>
                </a:tc>
                <a:extLst>
                  <a:ext uri="{0D108BD9-81ED-4DB2-BD59-A6C34878D82A}">
                    <a16:rowId xmlns:a16="http://schemas.microsoft.com/office/drawing/2014/main" val="10001"/>
                  </a:ext>
                </a:extLst>
              </a:tr>
              <a:tr h="290592">
                <a:tc>
                  <a:txBody>
                    <a:bodyPr/>
                    <a:lstStyle/>
                    <a:p>
                      <a:r>
                        <a:rPr lang="en-US" dirty="0"/>
                        <a:t>Liquid Fuels Funds</a:t>
                      </a:r>
                    </a:p>
                  </a:txBody>
                  <a:tcPr/>
                </a:tc>
                <a:tc>
                  <a:txBody>
                    <a:bodyPr/>
                    <a:lstStyle/>
                    <a:p>
                      <a:r>
                        <a:rPr lang="en-US" dirty="0"/>
                        <a:t>$360,000</a:t>
                      </a:r>
                    </a:p>
                  </a:txBody>
                  <a:tcPr/>
                </a:tc>
                <a:extLst>
                  <a:ext uri="{0D108BD9-81ED-4DB2-BD59-A6C34878D82A}">
                    <a16:rowId xmlns:a16="http://schemas.microsoft.com/office/drawing/2014/main" val="10002"/>
                  </a:ext>
                </a:extLst>
              </a:tr>
              <a:tr h="0">
                <a:tc>
                  <a:txBody>
                    <a:bodyPr/>
                    <a:lstStyle/>
                    <a:p>
                      <a:r>
                        <a:rPr lang="en-US" dirty="0"/>
                        <a:t>TOTAL</a:t>
                      </a:r>
                    </a:p>
                  </a:txBody>
                  <a:tcPr/>
                </a:tc>
                <a:tc>
                  <a:txBody>
                    <a:bodyPr/>
                    <a:lstStyle/>
                    <a:p>
                      <a:r>
                        <a:rPr lang="en-US" dirty="0"/>
                        <a:t>$925,925</a:t>
                      </a:r>
                    </a:p>
                  </a:txBody>
                  <a:tcPr/>
                </a:tc>
                <a:extLst>
                  <a:ext uri="{0D108BD9-81ED-4DB2-BD59-A6C34878D82A}">
                    <a16:rowId xmlns:a16="http://schemas.microsoft.com/office/drawing/2014/main" val="10003"/>
                  </a:ext>
                </a:extLst>
              </a:tr>
            </a:tbl>
          </a:graphicData>
        </a:graphic>
      </p:graphicFrame>
      <p:sp>
        <p:nvSpPr>
          <p:cNvPr id="6" name="Content Placeholder 2"/>
          <p:cNvSpPr txBox="1">
            <a:spLocks/>
          </p:cNvSpPr>
          <p:nvPr/>
        </p:nvSpPr>
        <p:spPr>
          <a:xfrm>
            <a:off x="1484309" y="4530809"/>
            <a:ext cx="10018713" cy="1111624"/>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r>
              <a:rPr lang="en-US" dirty="0"/>
              <a:t>In 2016 Westtown spent $925,925 to mill and pave all or parts of sixteen roads, totaling 5.35 miles in length, and make associated drainage improvements.</a:t>
            </a:r>
          </a:p>
          <a:p>
            <a:r>
              <a:rPr lang="en-US" dirty="0"/>
              <a:t>Funding source was associated with a 1.0 mil increase in real estate taxes passed by the Board of Supervisors in 2012 that is dedicated to road improvements.</a:t>
            </a:r>
          </a:p>
        </p:txBody>
      </p:sp>
    </p:spTree>
    <p:extLst>
      <p:ext uri="{BB962C8B-B14F-4D97-AF65-F5344CB8AC3E}">
        <p14:creationId xmlns:p14="http://schemas.microsoft.com/office/powerpoint/2010/main" val="466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 calcmode="lin" valueType="num">
                                      <p:cBhvr additive="base">
                                        <p:cTn id="18"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 calcmode="lin" valueType="num">
                                      <p:cBhvr additive="base">
                                        <p:cTn id="24"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1"/>
            <a:ext cx="10018713" cy="784412"/>
          </a:xfrm>
        </p:spPr>
        <p:txBody>
          <a:bodyPr>
            <a:normAutofit fontScale="90000"/>
          </a:bodyPr>
          <a:lstStyle/>
          <a:p>
            <a:pPr fontAlgn="t"/>
            <a:r>
              <a:rPr lang="en-US" b="1" dirty="0"/>
              <a:t>Overview of Township &amp; Borough Responsibilities</a:t>
            </a:r>
            <a:endParaRPr lang="en-US" dirty="0"/>
          </a:p>
        </p:txBody>
      </p:sp>
      <p:sp>
        <p:nvSpPr>
          <p:cNvPr id="3" name="Content Placeholder 2"/>
          <p:cNvSpPr>
            <a:spLocks noGrp="1"/>
          </p:cNvSpPr>
          <p:nvPr>
            <p:ph idx="1"/>
          </p:nvPr>
        </p:nvSpPr>
        <p:spPr>
          <a:xfrm>
            <a:off x="1484310" y="1703295"/>
            <a:ext cx="5642631" cy="4087906"/>
          </a:xfrm>
        </p:spPr>
        <p:txBody>
          <a:bodyPr>
            <a:normAutofit/>
          </a:bodyPr>
          <a:lstStyle/>
          <a:p>
            <a:pPr algn="just"/>
            <a:r>
              <a:rPr lang="en-US" dirty="0"/>
              <a:t>Within the Commonwealth, all localities are granted authority to provide for and maintain a network of local roads. </a:t>
            </a:r>
          </a:p>
          <a:p>
            <a:pPr algn="just"/>
            <a:r>
              <a:rPr lang="en-US" dirty="0"/>
              <a:t>As an example, Westtown is subject to the provisions of the Second Class Township Code. Specific provisions to roads identified in the code are as follows.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1991" y="1703295"/>
            <a:ext cx="3510054" cy="46616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7745679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_dlc_DocId xmlns="cdc6f0b3-89c8-4e4a-9482-c9a464855627">5S5CYMF6JHJY-145911093-71</_dlc_DocId>
    <_dlc_DocIdUrl xmlns="cdc6f0b3-89c8-4e4a-9482-c9a464855627">
      <Url>https://sharepoint.westwhiteland.org/publicinformation/_layouts/DocIdRedir.aspx?ID=5S5CYMF6JHJY-145911093-71</Url>
      <Description>5S5CYMF6JHJY-145911093-71</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78C20D2C0556824B90BEF7A322BD063F" ma:contentTypeVersion="0" ma:contentTypeDescription="Create a new document." ma:contentTypeScope="" ma:versionID="2db0638d0902f8a4ef5934201cd7d71a">
  <xsd:schema xmlns:xsd="http://www.w3.org/2001/XMLSchema" xmlns:xs="http://www.w3.org/2001/XMLSchema" xmlns:p="http://schemas.microsoft.com/office/2006/metadata/properties" xmlns:ns2="cdc6f0b3-89c8-4e4a-9482-c9a464855627" targetNamespace="http://schemas.microsoft.com/office/2006/metadata/properties" ma:root="true" ma:fieldsID="440148753417fe23c9c76427ee85e9db" ns2:_="">
    <xsd:import namespace="cdc6f0b3-89c8-4e4a-9482-c9a464855627"/>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c6f0b3-89c8-4e4a-9482-c9a464855627"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D48C3DF-ADE5-4F62-A910-3FAF86E7127C}"/>
</file>

<file path=customXml/itemProps2.xml><?xml version="1.0" encoding="utf-8"?>
<ds:datastoreItem xmlns:ds="http://schemas.openxmlformats.org/officeDocument/2006/customXml" ds:itemID="{4FBC10ED-EC7C-4289-BE1A-76BB655CB0AA}"/>
</file>

<file path=customXml/itemProps3.xml><?xml version="1.0" encoding="utf-8"?>
<ds:datastoreItem xmlns:ds="http://schemas.openxmlformats.org/officeDocument/2006/customXml" ds:itemID="{0C79FEC1-1CB3-4C31-8294-0F57D377CB1C}"/>
</file>

<file path=customXml/itemProps4.xml><?xml version="1.0" encoding="utf-8"?>
<ds:datastoreItem xmlns:ds="http://schemas.openxmlformats.org/officeDocument/2006/customXml" ds:itemID="{2D368AB3-EF6A-4831-AC68-826D0F716143}"/>
</file>

<file path=docProps/app.xml><?xml version="1.0" encoding="utf-8"?>
<Properties xmlns="http://schemas.openxmlformats.org/officeDocument/2006/extended-properties" xmlns:vt="http://schemas.openxmlformats.org/officeDocument/2006/docPropsVTypes">
  <Template>TC103457496[[fn=Parallax]]</Template>
  <TotalTime>2114</TotalTime>
  <Words>2422</Words>
  <Application>Microsoft Office PowerPoint</Application>
  <PresentationFormat>Widescreen</PresentationFormat>
  <Paragraphs>222</Paragraphs>
  <Slides>37</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Arial</vt:lpstr>
      <vt:lpstr>Calibri</vt:lpstr>
      <vt:lpstr>Corbel</vt:lpstr>
      <vt:lpstr>Parallax</vt:lpstr>
      <vt:lpstr>Session 5  Traffic &amp;  Transportation</vt:lpstr>
      <vt:lpstr>Presenters</vt:lpstr>
      <vt:lpstr>Overview &amp;Topics</vt:lpstr>
      <vt:lpstr>Local Roads</vt:lpstr>
      <vt:lpstr>Road mileage totals</vt:lpstr>
      <vt:lpstr>PowerPoint Presentation</vt:lpstr>
      <vt:lpstr>Local Roads - Maintenance</vt:lpstr>
      <vt:lpstr>Local Roads - Maintenance</vt:lpstr>
      <vt:lpstr>Overview of Township &amp; Borough Responsibilities</vt:lpstr>
      <vt:lpstr>PowerPoint Presentation</vt:lpstr>
      <vt:lpstr>PowerPoint Presentation</vt:lpstr>
      <vt:lpstr>Regional Planning Efforts</vt:lpstr>
      <vt:lpstr>Westtown – 202 &amp; 926 intersection</vt:lpstr>
      <vt:lpstr>Westtown – 202 &amp; 926 intersection</vt:lpstr>
      <vt:lpstr>Westtown – 202 &amp; 926 intersection</vt:lpstr>
      <vt:lpstr>Westtown – 202 &amp; 926 intersection</vt:lpstr>
      <vt:lpstr>West Whiteland – Exton Station</vt:lpstr>
      <vt:lpstr>West Whiteland – Exton Station</vt:lpstr>
      <vt:lpstr>Regional Multi-use Trails</vt:lpstr>
      <vt:lpstr>Schuylkill River Trail</vt:lpstr>
      <vt:lpstr>Chester Valley Trail</vt:lpstr>
      <vt:lpstr>Traffic Control Signs  and  Pavement Markings</vt:lpstr>
      <vt:lpstr>Traffic Control Signs</vt:lpstr>
      <vt:lpstr>Pavement Markings</vt:lpstr>
      <vt:lpstr>Signs</vt:lpstr>
      <vt:lpstr>Common Issues</vt:lpstr>
      <vt:lpstr>Speed Limits</vt:lpstr>
      <vt:lpstr>Speed Control</vt:lpstr>
      <vt:lpstr>Residents frequently Request or Demand something to control traffic speeds and volumes.</vt:lpstr>
      <vt:lpstr>Townships and boroughs have nearly complete control over the placement of traffic control signs and pavement  markings on their roads, however they occasionally have to consider Inter-municipal challenges</vt:lpstr>
      <vt:lpstr>PowerPoint Presentation</vt:lpstr>
      <vt:lpstr>Rosyln Neighborhood, West Goshen Township</vt:lpstr>
      <vt:lpstr>Rosyln Neighborhood, West Goshen Township</vt:lpstr>
      <vt:lpstr>Rosedale Avenue  West Chester Borough/West Chester University</vt:lpstr>
      <vt:lpstr>Jacqueline Drive, Westtown Township</vt:lpstr>
      <vt:lpstr>Jacqueline Drive, Westtown Township</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6: Traffic, Transportation &amp; Roadways</dc:title>
  <dc:creator>Chris Patriarca</dc:creator>
  <cp:lastModifiedBy>Pat Layman</cp:lastModifiedBy>
  <cp:revision>77</cp:revision>
  <cp:lastPrinted>2016-10-06T15:56:41Z</cp:lastPrinted>
  <dcterms:created xsi:type="dcterms:W3CDTF">2014-10-09T15:05:06Z</dcterms:created>
  <dcterms:modified xsi:type="dcterms:W3CDTF">2016-11-28T19:50:11Z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0x01010078C20D2C0556824B90BEF7A322BD063F</vt:lpwstr>
  </property>
  <property fmtid="{D5CDD505-2E9C-101B-9397-08002B2CF9AE}" pid="3" name="_dlc_DocIdItemGuid">
    <vt:lpwstr>11eaed3c-c5c3-49b2-bf84-5566c0f1ab65</vt:lpwstr>
  </property>
</Properties>
</file>