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5"/>
  </p:sldMasterIdLst>
  <p:notesMasterIdLst>
    <p:notesMasterId r:id="rId28"/>
  </p:notesMasterIdLst>
  <p:handoutMasterIdLst>
    <p:handoutMasterId r:id="rId29"/>
  </p:handoutMasterIdLst>
  <p:sldIdLst>
    <p:sldId id="289" r:id="rId6"/>
    <p:sldId id="318" r:id="rId7"/>
    <p:sldId id="320" r:id="rId8"/>
    <p:sldId id="292" r:id="rId9"/>
    <p:sldId id="321" r:id="rId10"/>
    <p:sldId id="285" r:id="rId11"/>
    <p:sldId id="304" r:id="rId12"/>
    <p:sldId id="306" r:id="rId13"/>
    <p:sldId id="322" r:id="rId14"/>
    <p:sldId id="323" r:id="rId15"/>
    <p:sldId id="324" r:id="rId16"/>
    <p:sldId id="325" r:id="rId17"/>
    <p:sldId id="310" r:id="rId18"/>
    <p:sldId id="305" r:id="rId19"/>
    <p:sldId id="296" r:id="rId20"/>
    <p:sldId id="309" r:id="rId21"/>
    <p:sldId id="311" r:id="rId22"/>
    <p:sldId id="297" r:id="rId23"/>
    <p:sldId id="298" r:id="rId24"/>
    <p:sldId id="261" r:id="rId25"/>
    <p:sldId id="312" r:id="rId26"/>
    <p:sldId id="327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3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96" autoAdjust="0"/>
    <p:restoredTop sz="94660"/>
  </p:normalViewPr>
  <p:slideViewPr>
    <p:cSldViewPr>
      <p:cViewPr varScale="1">
        <p:scale>
          <a:sx n="124" d="100"/>
          <a:sy n="124" d="100"/>
        </p:scale>
        <p:origin x="115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9FD42C8-A3E3-40C6-B995-16BF8E12EA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A7F9BB-E513-49C8-8E02-2532431F92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20AB4F-EBC2-4FB8-93E5-F6707DC8AE1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488159A-8A42-4E8B-B3E6-085B775AF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8C7E0E7-3A73-49DC-880C-08B35D2FF9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379D49-9C44-446F-9CB7-1F22546C4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90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68B1F6-CB20-455E-894D-85F2917CE980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634600-5ED2-404F-9CC4-2B7C4590B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6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3CAC-6946-4B87-B1E6-29C7BB1CF57F}" type="datetime1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D16167-8058-4389-A749-1733A78273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8B9A-142C-45D2-8D44-6B609525C62C}" type="datetime1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6167-8058-4389-A749-1733A7827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D390-D6C3-4E85-9C70-0E4B14F78F68}" type="datetime1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6167-8058-4389-A749-1733A7827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5F35-21E6-4FC2-BA52-AF3E9E19787D}" type="datetime1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6167-8058-4389-A749-1733A7827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4AD6-2E07-4D5C-A8AA-AACB047B0771}" type="datetime1">
              <a:rPr lang="en-US" smtClean="0"/>
              <a:t>11/3/2017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6167-8058-4389-A749-1733A78273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0EB-C20A-4729-8F1E-A45528DAFF1B}" type="datetime1">
              <a:rPr lang="en-US" smtClean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6167-8058-4389-A749-1733A7827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66C0-3D53-42EC-9B95-D0B7C3C0FC9C}" type="datetime1">
              <a:rPr lang="en-US" smtClean="0"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6167-8058-4389-A749-1733A7827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D623-DCBA-4F35-880F-EC4F307813CC}" type="datetime1">
              <a:rPr lang="en-US" smtClean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6167-8058-4389-A749-1733A7827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20B5-B4A4-4952-ABBB-8E0818E260D2}" type="datetime1">
              <a:rPr lang="en-US" smtClean="0"/>
              <a:t>11/3/2017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6167-8058-4389-A749-1733A7827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3824-3B36-4F75-B6D4-6A7DDEB157F7}" type="datetime1">
              <a:rPr lang="en-US" smtClean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6167-8058-4389-A749-1733A78273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FCCE-07CA-49BD-8CA6-3A9DE2D5AB7F}" type="datetime1">
              <a:rPr lang="en-US" smtClean="0"/>
              <a:t>11/3/2017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6167-8058-4389-A749-1733A78273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A635B3-356B-4302-AFE3-193EC00C1368}" type="datetime1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3D16167-8058-4389-A749-1733A78273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2E71195-166B-4798-9C5C-428B0AB89B4E}"/>
              </a:ext>
            </a:extLst>
          </p:cNvPr>
          <p:cNvSpPr txBox="1"/>
          <p:nvPr/>
        </p:nvSpPr>
        <p:spPr>
          <a:xfrm>
            <a:off x="1066800" y="457200"/>
            <a:ext cx="73914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mbria" panose="02040503050406030204" pitchFamily="18" charset="0"/>
              </a:rPr>
              <a:t>Welcome to the </a:t>
            </a:r>
          </a:p>
          <a:p>
            <a:pPr algn="ctr"/>
            <a:endParaRPr lang="en-US" b="1" dirty="0">
              <a:latin typeface="Cambria" panose="02040503050406030204" pitchFamily="18" charset="0"/>
            </a:endParaRPr>
          </a:p>
          <a:p>
            <a:pPr algn="ctr"/>
            <a:r>
              <a:rPr lang="en-US" sz="2800" b="1" dirty="0">
                <a:latin typeface="Cambria" panose="02040503050406030204" pitchFamily="18" charset="0"/>
              </a:rPr>
              <a:t>West Chester Area Council of Governments’</a:t>
            </a:r>
          </a:p>
          <a:p>
            <a:pPr algn="ctr"/>
            <a:endParaRPr lang="en-US" b="1" dirty="0">
              <a:latin typeface="Cambria" panose="02040503050406030204" pitchFamily="18" charset="0"/>
            </a:endParaRPr>
          </a:p>
          <a:p>
            <a:pPr algn="ctr"/>
            <a:r>
              <a:rPr lang="en-US" sz="2400" dirty="0">
                <a:latin typeface="Cambria" panose="02040503050406030204" pitchFamily="18" charset="0"/>
              </a:rPr>
              <a:t>Neighborhood University </a:t>
            </a:r>
          </a:p>
          <a:p>
            <a:pPr algn="ctr"/>
            <a:endParaRPr lang="en-US" dirty="0">
              <a:latin typeface="Cambria" panose="02040503050406030204" pitchFamily="18" charset="0"/>
            </a:endParaRPr>
          </a:p>
          <a:p>
            <a:pPr algn="ctr"/>
            <a:r>
              <a:rPr lang="en-US" sz="2400" dirty="0">
                <a:latin typeface="Cambria" panose="02040503050406030204" pitchFamily="18" charset="0"/>
              </a:rPr>
              <a:t>for residents who live in a </a:t>
            </a:r>
          </a:p>
          <a:p>
            <a:pPr algn="ctr"/>
            <a:endParaRPr lang="en-US" dirty="0">
              <a:latin typeface="Cambria" panose="02040503050406030204" pitchFamily="18" charset="0"/>
            </a:endParaRPr>
          </a:p>
          <a:p>
            <a:pPr algn="ctr"/>
            <a:r>
              <a:rPr lang="en-US" sz="2800" b="1" dirty="0">
                <a:latin typeface="Cambria" panose="02040503050406030204" pitchFamily="18" charset="0"/>
              </a:rPr>
              <a:t>township or borough</a:t>
            </a:r>
          </a:p>
          <a:p>
            <a:pPr algn="ctr"/>
            <a:endParaRPr lang="en-US" b="1" dirty="0">
              <a:latin typeface="Cambria" panose="02040503050406030204" pitchFamily="18" charset="0"/>
            </a:endParaRPr>
          </a:p>
          <a:p>
            <a:pPr algn="ctr"/>
            <a:r>
              <a:rPr lang="en-US" sz="2400" dirty="0">
                <a:latin typeface="Cambria" panose="02040503050406030204" pitchFamily="18" charset="0"/>
              </a:rPr>
              <a:t>located in the</a:t>
            </a:r>
          </a:p>
          <a:p>
            <a:pPr algn="ctr"/>
            <a:endParaRPr lang="en-US" b="1" dirty="0">
              <a:latin typeface="Cambria" panose="02040503050406030204" pitchFamily="18" charset="0"/>
            </a:endParaRPr>
          </a:p>
          <a:p>
            <a:pPr algn="ctr"/>
            <a:r>
              <a:rPr lang="en-US" sz="2800" b="1" dirty="0">
                <a:latin typeface="Cambria" panose="02040503050406030204" pitchFamily="18" charset="0"/>
              </a:rPr>
              <a:t>West Chester Area School District</a:t>
            </a:r>
          </a:p>
          <a:p>
            <a:pPr algn="ctr"/>
            <a:endParaRPr lang="en-US" b="1" dirty="0">
              <a:latin typeface="Cambria" panose="02040503050406030204" pitchFamily="18" charset="0"/>
            </a:endParaRPr>
          </a:p>
          <a:p>
            <a:pPr algn="ctr"/>
            <a:r>
              <a:rPr lang="en-US" sz="2400" dirty="0">
                <a:latin typeface="Cambria" panose="02040503050406030204" pitchFamily="18" charset="0"/>
              </a:rPr>
              <a:t>in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</a:p>
          <a:p>
            <a:pPr algn="ctr"/>
            <a:endParaRPr lang="en-US" b="1" dirty="0">
              <a:latin typeface="Cambria" panose="02040503050406030204" pitchFamily="18" charset="0"/>
            </a:endParaRPr>
          </a:p>
          <a:p>
            <a:pPr algn="ctr"/>
            <a:r>
              <a:rPr lang="en-US" sz="2800" b="1" dirty="0">
                <a:latin typeface="Cambria" panose="02040503050406030204" pitchFamily="18" charset="0"/>
              </a:rPr>
              <a:t>Chester County, PA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CA4677F-DE49-45CB-B32D-F111021DBDA7}"/>
              </a:ext>
            </a:extLst>
          </p:cNvPr>
          <p:cNvSpPr/>
          <p:nvPr/>
        </p:nvSpPr>
        <p:spPr>
          <a:xfrm>
            <a:off x="381000" y="228600"/>
            <a:ext cx="8458200" cy="6400800"/>
          </a:xfrm>
          <a:prstGeom prst="rect">
            <a:avLst/>
          </a:prstGeom>
          <a:noFill/>
          <a:ln>
            <a:solidFill>
              <a:srgbClr val="D230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22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8B7036-FE20-43E5-817E-D7722EE88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Board/manager form of gov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D475FB-A9BB-4CB5-97BF-23BC25506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/>
              <a:t>Supervisors:  governing body, set policy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Manager:  executive who runs the township, implements the board’s policies</a:t>
            </a:r>
          </a:p>
          <a:p>
            <a:r>
              <a:rPr lang="en-US" dirty="0"/>
              <a:t>Staff:  Knowledgeable about service delivery, finances, regulations, systems, etc.</a:t>
            </a:r>
          </a:p>
          <a:p>
            <a:r>
              <a:rPr lang="en-US" dirty="0"/>
              <a:t>Volunteer boards and commissions:  carry out regulatory and community liaison roles in furtherance of board’s policies</a:t>
            </a:r>
          </a:p>
        </p:txBody>
      </p:sp>
    </p:spTree>
    <p:extLst>
      <p:ext uri="{BB962C8B-B14F-4D97-AF65-F5344CB8AC3E}">
        <p14:creationId xmlns:p14="http://schemas.microsoft.com/office/powerpoint/2010/main" val="3168524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8B7036-FE20-43E5-817E-D7722EE88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borough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D475FB-A9BB-4CB5-97BF-23BC25506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Odd year elections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Council – staggered 4-year terms, elected by ward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Mayor – 4-year term, at-large election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Home Rule Community</a:t>
            </a:r>
          </a:p>
          <a:p>
            <a:pPr lvl="1"/>
            <a:r>
              <a:rPr lang="en-US" dirty="0"/>
              <a:t>Referendum to approve its powers and organization (1994)</a:t>
            </a:r>
          </a:p>
          <a:p>
            <a:pPr lvl="1"/>
            <a:r>
              <a:rPr lang="en-US" dirty="0"/>
              <a:t>Exercise any power or perform any function not denied by the Constitution, the General Assembly or its own home rule charter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295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 chester Borough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Council/Mayor form of government</a:t>
            </a:r>
          </a:p>
          <a:p>
            <a:pPr lvl="1"/>
            <a:r>
              <a:rPr lang="en-US" dirty="0"/>
              <a:t>7 member Borough Council:  governing body</a:t>
            </a:r>
          </a:p>
          <a:p>
            <a:pPr lvl="1"/>
            <a:r>
              <a:rPr lang="en-US" dirty="0"/>
              <a:t>“Weak” Mayor:  head of the Borough government for ceremonial purposes, oversight of Police Department, can deliberate with Council but not vote, veto power over ordinances and resolutions of legislative character</a:t>
            </a:r>
          </a:p>
          <a:p>
            <a:pPr lvl="1"/>
            <a:endParaRPr lang="en-US" dirty="0"/>
          </a:p>
          <a:p>
            <a:r>
              <a:rPr lang="en-US" sz="2000" dirty="0"/>
              <a:t>Manager:  executive who runs the township, implements the board’s policies</a:t>
            </a:r>
          </a:p>
          <a:p>
            <a:r>
              <a:rPr lang="en-US" sz="2000" dirty="0"/>
              <a:t>Staff:  Knowledgeable about service delivery, finances, regulations, systems, etc.</a:t>
            </a:r>
          </a:p>
          <a:p>
            <a:r>
              <a:rPr lang="en-US" sz="2000" dirty="0"/>
              <a:t>Volunteer boards and commissions:  carry out regulatory and community liaison roles in furtherance of board’s policies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02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91ECCF-B9F2-4A90-917C-199CEF85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West chester area </a:t>
            </a:r>
            <a:br>
              <a:rPr lang="en-US" dirty="0"/>
            </a:br>
            <a:r>
              <a:rPr lang="en-US" dirty="0"/>
              <a:t>council of governments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602D190-FB58-4B51-B176-D90CAF41E0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313048"/>
              </p:ext>
            </p:extLst>
          </p:nvPr>
        </p:nvGraphicFramePr>
        <p:xfrm>
          <a:off x="327364" y="1828800"/>
          <a:ext cx="8458199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966">
                  <a:extLst>
                    <a:ext uri="{9D8B030D-6E8A-4147-A177-3AD203B41FA5}">
                      <a16:colId xmlns:a16="http://schemas.microsoft.com/office/drawing/2014/main" xmlns="" val="1925032571"/>
                    </a:ext>
                  </a:extLst>
                </a:gridCol>
                <a:gridCol w="1020234">
                  <a:extLst>
                    <a:ext uri="{9D8B030D-6E8A-4147-A177-3AD203B41FA5}">
                      <a16:colId xmlns:a16="http://schemas.microsoft.com/office/drawing/2014/main" xmlns="" val="681484777"/>
                    </a:ext>
                  </a:extLst>
                </a:gridCol>
                <a:gridCol w="1958636">
                  <a:extLst>
                    <a:ext uri="{9D8B030D-6E8A-4147-A177-3AD203B41FA5}">
                      <a16:colId xmlns:a16="http://schemas.microsoft.com/office/drawing/2014/main" xmlns="" val="1876712267"/>
                    </a:ext>
                  </a:extLst>
                </a:gridCol>
                <a:gridCol w="3756363">
                  <a:extLst>
                    <a:ext uri="{9D8B030D-6E8A-4147-A177-3AD203B41FA5}">
                      <a16:colId xmlns:a16="http://schemas.microsoft.com/office/drawing/2014/main" xmlns="" val="1957684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Form of Gov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Governing 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852675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E. Bradford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Class Twp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3-member Board of Supervisors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332437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W. Whiteland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Class Twp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3-member Board of Supervisors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17261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Westtown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Class Twp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3-member Board of Supervisors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88915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E. Goshen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Class Twp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5-member Board of Supervisors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35930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Thornbury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Class Twp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5-member Board of Supervisors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0374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W. Goshen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 Class Twp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5-member Board of Supervisors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40647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W. Chester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Home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7-member Council, Mayor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7385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245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416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144C2-B940-4E69-B018-997CC9BE0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Municipalities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34A628-125D-4F3C-9B5B-F037D6357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r>
              <a:rPr lang="en-US" sz="2800" dirty="0"/>
              <a:t>Services similar regardless of structure</a:t>
            </a:r>
          </a:p>
          <a:p>
            <a:pPr lvl="1"/>
            <a:r>
              <a:rPr lang="en-US" sz="2400" dirty="0"/>
              <a:t>Police, fire (direct service or funding)</a:t>
            </a:r>
          </a:p>
          <a:p>
            <a:pPr lvl="1"/>
            <a:r>
              <a:rPr lang="en-US" sz="2400" dirty="0"/>
              <a:t>Maintenance of local streets</a:t>
            </a:r>
          </a:p>
          <a:p>
            <a:pPr lvl="1"/>
            <a:r>
              <a:rPr lang="en-US" sz="2400" dirty="0"/>
              <a:t>Sewer systems</a:t>
            </a:r>
          </a:p>
          <a:p>
            <a:pPr lvl="1"/>
            <a:r>
              <a:rPr lang="en-US" sz="2400" dirty="0"/>
              <a:t>Parks and recreation</a:t>
            </a:r>
          </a:p>
          <a:p>
            <a:pPr lvl="1"/>
            <a:r>
              <a:rPr lang="en-US" sz="2400" dirty="0"/>
              <a:t>Planning and Zoning</a:t>
            </a:r>
          </a:p>
          <a:p>
            <a:pPr lvl="1"/>
            <a:r>
              <a:rPr lang="en-US" sz="2400" dirty="0"/>
              <a:t>Trash and recycling collection</a:t>
            </a:r>
          </a:p>
          <a:p>
            <a:pPr lvl="1"/>
            <a:r>
              <a:rPr lang="en-US" sz="2400" dirty="0"/>
              <a:t>Code enforcement</a:t>
            </a:r>
          </a:p>
        </p:txBody>
      </p:sp>
    </p:spTree>
    <p:extLst>
      <p:ext uri="{BB962C8B-B14F-4D97-AF65-F5344CB8AC3E}">
        <p14:creationId xmlns:p14="http://schemas.microsoft.com/office/powerpoint/2010/main" val="3161570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322086-3319-4147-AA2D-DB771A32B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128" y="381001"/>
            <a:ext cx="8260672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West chester area</a:t>
            </a:r>
            <a:br>
              <a:rPr lang="en-US" dirty="0"/>
            </a:br>
            <a:r>
              <a:rPr lang="en-US" dirty="0"/>
              <a:t>local GOVERNMENTS</a:t>
            </a:r>
            <a:r>
              <a:rPr lang="en-US" u="sng" dirty="0"/>
              <a:t/>
            </a:r>
            <a:br>
              <a:rPr lang="en-US" u="sng" dirty="0"/>
            </a:br>
            <a:endParaRPr lang="en-US" u="sng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xmlns="" id="{23DBD81C-E85A-4F59-AD72-17E31227C3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210230"/>
              </p:ext>
            </p:extLst>
          </p:nvPr>
        </p:nvGraphicFramePr>
        <p:xfrm>
          <a:off x="838200" y="1981200"/>
          <a:ext cx="27432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966">
                  <a:extLst>
                    <a:ext uri="{9D8B030D-6E8A-4147-A177-3AD203B41FA5}">
                      <a16:colId xmlns:a16="http://schemas.microsoft.com/office/drawing/2014/main" xmlns="" val="1925032571"/>
                    </a:ext>
                  </a:extLst>
                </a:gridCol>
                <a:gridCol w="1020234">
                  <a:extLst>
                    <a:ext uri="{9D8B030D-6E8A-4147-A177-3AD203B41FA5}">
                      <a16:colId xmlns:a16="http://schemas.microsoft.com/office/drawing/2014/main" xmlns="" val="6814847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Municipalities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852675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E. Bradford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332437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W. Whiteland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17261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Westtown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88915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E. Goshen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35930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Thornbury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0374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W. Goshen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40647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W. Chester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7385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245743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8A6C626-F77F-44F3-8562-D1DBDE91E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89768"/>
              </p:ext>
            </p:extLst>
          </p:nvPr>
        </p:nvGraphicFramePr>
        <p:xfrm>
          <a:off x="4724400" y="1981200"/>
          <a:ext cx="2590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1516553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Chester County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8662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73 municipalities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600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500,000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716173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24E5E28C-5A36-4D83-9D95-0E4D7629FA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04277"/>
              </p:ext>
            </p:extLst>
          </p:nvPr>
        </p:nvGraphicFramePr>
        <p:xfrm>
          <a:off x="4419600" y="4411928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xmlns="" val="1683619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West Chester Area School District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4930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 municipalities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887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 counties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5985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110,000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7122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552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91ECCF-B9F2-4A90-917C-199CEF85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West chester area </a:t>
            </a:r>
            <a:br>
              <a:rPr lang="en-US" dirty="0"/>
            </a:br>
            <a:r>
              <a:rPr lang="en-US" dirty="0"/>
              <a:t>council of governments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16E68D-374C-465E-8B73-EDCA2C2BE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West Chester area municipalities created the “COG” by ordinance</a:t>
            </a:r>
          </a:p>
          <a:p>
            <a:pPr marL="114300" indent="0">
              <a:buNone/>
            </a:pPr>
            <a:endParaRPr lang="en-US" sz="1800" dirty="0"/>
          </a:p>
          <a:p>
            <a:r>
              <a:rPr lang="en-US" dirty="0"/>
              <a:t>Elected and appointed officials meet quarterly</a:t>
            </a:r>
          </a:p>
          <a:p>
            <a:pPr marL="114300" indent="0">
              <a:buNone/>
            </a:pPr>
            <a:endParaRPr lang="en-US" sz="1800" dirty="0"/>
          </a:p>
          <a:p>
            <a:r>
              <a:rPr lang="en-US" dirty="0"/>
              <a:t>Cooperative organization promoting communication, planning and learning</a:t>
            </a:r>
          </a:p>
          <a:p>
            <a:pPr marL="114300" indent="0">
              <a:buNone/>
            </a:pPr>
            <a:endParaRPr lang="en-US" sz="1800" dirty="0"/>
          </a:p>
          <a:p>
            <a:r>
              <a:rPr lang="en-US" dirty="0"/>
              <a:t>Provides structure for joint action </a:t>
            </a:r>
          </a:p>
          <a:p>
            <a:endParaRPr lang="en-US" dirty="0"/>
          </a:p>
          <a:p>
            <a:r>
              <a:rPr lang="en-US" b="1" dirty="0"/>
              <a:t>NEIGHBORHOOD UNIVERSITY</a:t>
            </a:r>
          </a:p>
        </p:txBody>
      </p:sp>
      <p:pic>
        <p:nvPicPr>
          <p:cNvPr id="9" name="Picture 8" descr="NUGWC">
            <a:extLst>
              <a:ext uri="{FF2B5EF4-FFF2-40B4-BE49-F238E27FC236}">
                <a16:creationId xmlns:a16="http://schemas.microsoft.com/office/drawing/2014/main" xmlns="" id="{D5227A0A-F5DC-4192-92B5-52AE3AD096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410200"/>
            <a:ext cx="2886710" cy="911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0936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C5EA40-E47B-4C88-AC2A-9443C358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Intermunicipal cooperation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19D820-76F4-41E2-A09E-E5BBA51B5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Statewide orgs – resource, advocacy, training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Countywide orgs – planning, resource, networking</a:t>
            </a:r>
          </a:p>
          <a:p>
            <a:pPr lvl="1"/>
            <a:r>
              <a:rPr lang="en-US" dirty="0"/>
              <a:t>Tax collection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Regional groups</a:t>
            </a:r>
          </a:p>
          <a:p>
            <a:pPr lvl="1"/>
            <a:r>
              <a:rPr lang="en-US" dirty="0"/>
              <a:t>The COG</a:t>
            </a:r>
          </a:p>
          <a:p>
            <a:pPr lvl="1"/>
            <a:r>
              <a:rPr lang="en-US" dirty="0"/>
              <a:t>Police emergency response teams</a:t>
            </a:r>
          </a:p>
          <a:p>
            <a:pPr lvl="1"/>
            <a:endParaRPr lang="en-US" dirty="0"/>
          </a:p>
          <a:p>
            <a:r>
              <a:rPr lang="en-US" dirty="0"/>
              <a:t>Joint purchasing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01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6488FA-AAC8-469D-A335-61E80667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COUNTIES: GOV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C4F5FE-D4A2-4826-8C9D-923339535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3-Member Board of Commissioners</a:t>
            </a:r>
          </a:p>
          <a:p>
            <a:pPr lvl="1"/>
            <a:r>
              <a:rPr lang="en-US" dirty="0"/>
              <a:t>Both major parties must be represented</a:t>
            </a:r>
          </a:p>
          <a:p>
            <a:pPr lvl="1"/>
            <a:r>
              <a:rPr lang="en-US" dirty="0"/>
              <a:t>Four-year terms – all seats up at the same time in odd year (Next election in ChesCo:  2019)</a:t>
            </a:r>
          </a:p>
          <a:p>
            <a:pPr lvl="1"/>
            <a:endParaRPr lang="en-US" dirty="0"/>
          </a:p>
          <a:p>
            <a:r>
              <a:rPr lang="en-US" dirty="0"/>
              <a:t>Elected “Row Offices”</a:t>
            </a:r>
          </a:p>
          <a:p>
            <a:pPr marL="630238" lvl="1" indent="0">
              <a:buNone/>
              <a:tabLst>
                <a:tab pos="3200400" algn="l"/>
                <a:tab pos="4572000" algn="l"/>
              </a:tabLst>
            </a:pPr>
            <a:r>
              <a:rPr lang="en-US" dirty="0"/>
              <a:t>District Attorney	Sheriff	</a:t>
            </a:r>
            <a:r>
              <a:rPr lang="en-US" b="1" dirty="0"/>
              <a:t>Coroner*</a:t>
            </a:r>
          </a:p>
          <a:p>
            <a:pPr marL="630238" lvl="1" indent="0">
              <a:buNone/>
              <a:tabLst>
                <a:tab pos="3200400" algn="l"/>
                <a:tab pos="4572000" algn="l"/>
                <a:tab pos="5943600" algn="l"/>
              </a:tabLst>
            </a:pPr>
            <a:r>
              <a:rPr lang="en-US" dirty="0"/>
              <a:t>Recorder of Deeds 		Register of Wills	</a:t>
            </a:r>
          </a:p>
          <a:p>
            <a:pPr marL="630238" lvl="1" indent="0">
              <a:buNone/>
              <a:tabLst>
                <a:tab pos="2743200" algn="l"/>
                <a:tab pos="4572000" algn="l"/>
                <a:tab pos="5943600" algn="l"/>
              </a:tabLst>
            </a:pPr>
            <a:r>
              <a:rPr lang="en-US" b="1" dirty="0"/>
              <a:t>Treasurer*</a:t>
            </a:r>
            <a:r>
              <a:rPr lang="en-US" dirty="0"/>
              <a:t>		</a:t>
            </a:r>
            <a:r>
              <a:rPr lang="en-US" b="1" dirty="0"/>
              <a:t>Controller*</a:t>
            </a:r>
          </a:p>
          <a:p>
            <a:pPr marL="630238" lvl="1" indent="0">
              <a:buNone/>
              <a:tabLst>
                <a:tab pos="2743200" algn="l"/>
                <a:tab pos="4572000" algn="l"/>
                <a:tab pos="5943600" algn="l"/>
              </a:tabLst>
            </a:pPr>
            <a:r>
              <a:rPr lang="en-US" b="1" dirty="0"/>
              <a:t>Clerk of Courts* </a:t>
            </a:r>
            <a:r>
              <a:rPr lang="en-US" dirty="0"/>
              <a:t>(criminal court filings)</a:t>
            </a:r>
          </a:p>
          <a:p>
            <a:pPr marL="630238" lvl="1" indent="0">
              <a:buNone/>
              <a:tabLst>
                <a:tab pos="2743200" algn="l"/>
                <a:tab pos="4572000" algn="l"/>
                <a:tab pos="5943600" algn="l"/>
              </a:tabLst>
            </a:pPr>
            <a:r>
              <a:rPr lang="en-US" dirty="0"/>
              <a:t>Prothonotary (civil court filings) 	</a:t>
            </a:r>
            <a:r>
              <a:rPr lang="en-US" b="1" dirty="0"/>
              <a:t>Judge of Elections*</a:t>
            </a:r>
            <a:endParaRPr lang="en-US" dirty="0"/>
          </a:p>
          <a:p>
            <a:pPr marL="0" indent="0">
              <a:spcBef>
                <a:spcPts val="1500"/>
              </a:spcBef>
              <a:buNone/>
              <a:tabLst>
                <a:tab pos="2743200" algn="l"/>
                <a:tab pos="4572000" algn="l"/>
                <a:tab pos="5943600" algn="l"/>
              </a:tabLst>
            </a:pPr>
            <a:r>
              <a:rPr lang="en-US" sz="2000" b="1" i="1" dirty="0"/>
              <a:t>* On Tuesday’s ballot</a:t>
            </a:r>
          </a:p>
        </p:txBody>
      </p:sp>
    </p:spTree>
    <p:extLst>
      <p:ext uri="{BB962C8B-B14F-4D97-AF65-F5344CB8AC3E}">
        <p14:creationId xmlns:p14="http://schemas.microsoft.com/office/powerpoint/2010/main" val="4149660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FEC97D-3E10-4673-98C1-C8B6A34C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Counties: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86A93F-14CC-4F51-A9F2-0EF257423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664" y="16764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spcAft>
                <a:spcPts val="300"/>
              </a:spcAft>
            </a:pPr>
            <a:r>
              <a:rPr lang="en-US" dirty="0"/>
              <a:t>Law enforcement (DA, Sheriff, Detectives, Prison)</a:t>
            </a:r>
          </a:p>
          <a:p>
            <a:pPr>
              <a:spcAft>
                <a:spcPts val="300"/>
              </a:spcAft>
            </a:pPr>
            <a:r>
              <a:rPr lang="en-US" dirty="0"/>
              <a:t>Courts</a:t>
            </a:r>
          </a:p>
          <a:p>
            <a:pPr>
              <a:spcAft>
                <a:spcPts val="300"/>
              </a:spcAft>
            </a:pPr>
            <a:r>
              <a:rPr lang="en-US" dirty="0"/>
              <a:t>Public Defender</a:t>
            </a:r>
          </a:p>
          <a:p>
            <a:pPr>
              <a:spcAft>
                <a:spcPts val="300"/>
              </a:spcAft>
            </a:pPr>
            <a:r>
              <a:rPr lang="en-US" dirty="0"/>
              <a:t>Emergency management / 9-1-1</a:t>
            </a:r>
          </a:p>
          <a:p>
            <a:pPr>
              <a:spcAft>
                <a:spcPts val="300"/>
              </a:spcAft>
            </a:pPr>
            <a:r>
              <a:rPr lang="en-US" dirty="0"/>
              <a:t>Elections</a:t>
            </a:r>
          </a:p>
          <a:p>
            <a:pPr>
              <a:spcAft>
                <a:spcPts val="300"/>
              </a:spcAft>
            </a:pPr>
            <a:r>
              <a:rPr lang="en-US" dirty="0"/>
              <a:t>Real estate assessment</a:t>
            </a:r>
          </a:p>
          <a:p>
            <a:pPr>
              <a:spcAft>
                <a:spcPts val="300"/>
              </a:spcAft>
            </a:pPr>
            <a:r>
              <a:rPr lang="en-US" dirty="0"/>
              <a:t>Libraries (2 in Chester County + system admin)</a:t>
            </a:r>
          </a:p>
          <a:p>
            <a:pPr>
              <a:spcAft>
                <a:spcPts val="300"/>
              </a:spcAft>
            </a:pPr>
            <a:r>
              <a:rPr lang="en-US" dirty="0"/>
              <a:t>Social services</a:t>
            </a:r>
          </a:p>
          <a:p>
            <a:pPr>
              <a:spcAft>
                <a:spcPts val="300"/>
              </a:spcAft>
            </a:pPr>
            <a:r>
              <a:rPr lang="en-US" dirty="0"/>
              <a:t>Regional planning</a:t>
            </a:r>
          </a:p>
          <a:p>
            <a:pPr>
              <a:spcAft>
                <a:spcPts val="300"/>
              </a:spcAft>
            </a:pPr>
            <a:r>
              <a:rPr lang="en-US" dirty="0"/>
              <a:t>Public health</a:t>
            </a:r>
          </a:p>
          <a:p>
            <a:pPr>
              <a:spcAft>
                <a:spcPts val="300"/>
              </a:spcAft>
            </a:pPr>
            <a:r>
              <a:rPr lang="en-US" dirty="0"/>
              <a:t>Nursing home (Pocopson)</a:t>
            </a:r>
          </a:p>
        </p:txBody>
      </p:sp>
    </p:spTree>
    <p:extLst>
      <p:ext uri="{BB962C8B-B14F-4D97-AF65-F5344CB8AC3E}">
        <p14:creationId xmlns:p14="http://schemas.microsoft.com/office/powerpoint/2010/main" val="133238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Neighborhood University </a:t>
            </a:r>
          </a:p>
          <a:p>
            <a:r>
              <a:rPr lang="en-US" dirty="0"/>
              <a:t>of Greater West Chester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Local Government </a:t>
            </a:r>
            <a:br>
              <a:rPr lang="en-US" dirty="0"/>
            </a:br>
            <a:r>
              <a:rPr lang="en-US" dirty="0"/>
              <a:t>in Pennsylvania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F46E659-03EF-4E7E-BFEE-4848F9DDE85F}"/>
              </a:ext>
            </a:extLst>
          </p:cNvPr>
          <p:cNvSpPr/>
          <p:nvPr/>
        </p:nvSpPr>
        <p:spPr>
          <a:xfrm rot="19873218">
            <a:off x="736066" y="533400"/>
            <a:ext cx="24416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Township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FC5B3F5-857D-46AA-8576-B013E8B4DFBB}"/>
              </a:ext>
            </a:extLst>
          </p:cNvPr>
          <p:cNvSpPr/>
          <p:nvPr/>
        </p:nvSpPr>
        <p:spPr>
          <a:xfrm rot="1271555">
            <a:off x="2591057" y="2113908"/>
            <a:ext cx="36199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District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0A0CA14-E4BC-4A42-A923-F0465942E99B}"/>
              </a:ext>
            </a:extLst>
          </p:cNvPr>
          <p:cNvSpPr/>
          <p:nvPr/>
        </p:nvSpPr>
        <p:spPr>
          <a:xfrm rot="1251896">
            <a:off x="6262376" y="595470"/>
            <a:ext cx="22765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Borough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EAC6BF7-CEE1-4AB4-B9B5-8F86B346F1A2}"/>
              </a:ext>
            </a:extLst>
          </p:cNvPr>
          <p:cNvSpPr/>
          <p:nvPr/>
        </p:nvSpPr>
        <p:spPr>
          <a:xfrm>
            <a:off x="1105865" y="1974034"/>
            <a:ext cx="11528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1A82D5C-2259-445D-BBB4-07E7C8650696}"/>
              </a:ext>
            </a:extLst>
          </p:cNvPr>
          <p:cNvSpPr/>
          <p:nvPr/>
        </p:nvSpPr>
        <p:spPr>
          <a:xfrm>
            <a:off x="3967985" y="849156"/>
            <a:ext cx="20120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County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D535D13-2056-4922-94C2-4E7905C18E0B}"/>
              </a:ext>
            </a:extLst>
          </p:cNvPr>
          <p:cNvSpPr/>
          <p:nvPr/>
        </p:nvSpPr>
        <p:spPr>
          <a:xfrm rot="1425321">
            <a:off x="6579059" y="2239719"/>
            <a:ext cx="24048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Authority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91BD4F-D3AC-4F57-9F7D-C8DA48986C87}"/>
              </a:ext>
            </a:extLst>
          </p:cNvPr>
          <p:cNvSpPr/>
          <p:nvPr/>
        </p:nvSpPr>
        <p:spPr>
          <a:xfrm rot="20212985">
            <a:off x="381000" y="5288310"/>
            <a:ext cx="31518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Commission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0AC0D61-5005-4161-B599-DA5DBEABE5B0}"/>
              </a:ext>
            </a:extLst>
          </p:cNvPr>
          <p:cNvSpPr/>
          <p:nvPr/>
        </p:nvSpPr>
        <p:spPr>
          <a:xfrm>
            <a:off x="2751181" y="5642253"/>
            <a:ext cx="62488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Council of Governments</a:t>
            </a:r>
          </a:p>
        </p:txBody>
      </p:sp>
    </p:spTree>
    <p:extLst>
      <p:ext uri="{BB962C8B-B14F-4D97-AF65-F5344CB8AC3E}">
        <p14:creationId xmlns:p14="http://schemas.microsoft.com/office/powerpoint/2010/main" val="379434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565472" cy="1039427"/>
          </a:xfrm>
        </p:spPr>
        <p:txBody>
          <a:bodyPr>
            <a:normAutofit fontScale="90000"/>
          </a:bodyPr>
          <a:lstStyle/>
          <a:p>
            <a:r>
              <a:rPr lang="en-US" dirty="0"/>
              <a:t>West Chester Area School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864" y="1752601"/>
            <a:ext cx="8382000" cy="1252953"/>
          </a:xfrm>
        </p:spPr>
        <p:txBody>
          <a:bodyPr>
            <a:noAutofit/>
          </a:bodyPr>
          <a:lstStyle/>
          <a:p>
            <a:pPr marL="233363" lvl="1"/>
            <a:r>
              <a:rPr lang="en-US" dirty="0"/>
              <a:t>9 elected school directors, 4-year terms (odd years)</a:t>
            </a:r>
          </a:p>
          <a:p>
            <a:pPr marL="4763" lvl="1" indent="0">
              <a:buNone/>
            </a:pPr>
            <a:endParaRPr lang="en-US" dirty="0"/>
          </a:p>
          <a:p>
            <a:pPr marL="233363" lvl="1">
              <a:tabLst>
                <a:tab pos="4627563" algn="l"/>
              </a:tabLst>
            </a:pPr>
            <a:r>
              <a:rPr lang="en-US" dirty="0"/>
              <a:t>3 regions – 3 Directors each	Directors on Nov. 7 ballot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2E5ED4-380A-40CA-B398-6A67565279CB}"/>
              </a:ext>
            </a:extLst>
          </p:cNvPr>
          <p:cNvSpPr txBox="1"/>
          <p:nvPr/>
        </p:nvSpPr>
        <p:spPr>
          <a:xfrm>
            <a:off x="642257" y="3005554"/>
            <a:ext cx="5105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06513" indent="-1306513"/>
            <a:r>
              <a:rPr lang="en-US" sz="2000" u="sng" dirty="0">
                <a:solidFill>
                  <a:schemeClr val="tx2"/>
                </a:solidFill>
              </a:rPr>
              <a:t>Region 1</a:t>
            </a:r>
            <a:r>
              <a:rPr lang="en-US" sz="2000" dirty="0">
                <a:solidFill>
                  <a:schemeClr val="tx2"/>
                </a:solidFill>
              </a:rPr>
              <a:t>:  </a:t>
            </a:r>
            <a:r>
              <a:rPr lang="en-US" dirty="0">
                <a:solidFill>
                  <a:schemeClr val="tx2"/>
                </a:solidFill>
              </a:rPr>
              <a:t>West Chester, parts of West Goshen </a:t>
            </a:r>
          </a:p>
          <a:p>
            <a:pPr marL="1306513" indent="-1306513"/>
            <a:endParaRPr lang="en-US" dirty="0">
              <a:solidFill>
                <a:schemeClr val="tx2"/>
              </a:solidFill>
            </a:endParaRPr>
          </a:p>
          <a:p>
            <a:pPr marL="1306513" indent="-1306513"/>
            <a:r>
              <a:rPr lang="en-US" sz="2000" u="sng" dirty="0">
                <a:solidFill>
                  <a:schemeClr val="tx2"/>
                </a:solidFill>
              </a:rPr>
              <a:t>Region 2</a:t>
            </a:r>
            <a:r>
              <a:rPr lang="en-US" sz="2000" dirty="0">
                <a:solidFill>
                  <a:schemeClr val="tx2"/>
                </a:solidFill>
              </a:rPr>
              <a:t>:  </a:t>
            </a:r>
            <a:r>
              <a:rPr lang="en-US" dirty="0">
                <a:solidFill>
                  <a:schemeClr val="tx2"/>
                </a:solidFill>
              </a:rPr>
              <a:t>East Goshen, West Whiteland</a:t>
            </a:r>
          </a:p>
          <a:p>
            <a:pPr marL="1306513" indent="-1306513"/>
            <a:endParaRPr lang="en-US" dirty="0">
              <a:solidFill>
                <a:schemeClr val="tx2"/>
              </a:solidFill>
            </a:endParaRPr>
          </a:p>
          <a:p>
            <a:pPr marL="1306513" indent="-1306513"/>
            <a:r>
              <a:rPr lang="en-US" sz="2000" u="sng" dirty="0">
                <a:solidFill>
                  <a:schemeClr val="tx2"/>
                </a:solidFill>
              </a:rPr>
              <a:t>Region 3</a:t>
            </a:r>
            <a:r>
              <a:rPr lang="en-US" sz="2000" dirty="0">
                <a:solidFill>
                  <a:schemeClr val="tx2"/>
                </a:solidFill>
              </a:rPr>
              <a:t>:  </a:t>
            </a:r>
            <a:r>
              <a:rPr lang="en-US" dirty="0">
                <a:solidFill>
                  <a:schemeClr val="tx2"/>
                </a:solidFill>
              </a:rPr>
              <a:t>East Bradford, Thornbury  ChesCo, Thornbury DelCo, Westtown, parts of West Goshen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74C4EE-5EAE-41A0-888F-A2318703330E}"/>
              </a:ext>
            </a:extLst>
          </p:cNvPr>
          <p:cNvSpPr txBox="1"/>
          <p:nvPr/>
        </p:nvSpPr>
        <p:spPr>
          <a:xfrm>
            <a:off x="4876800" y="3005554"/>
            <a:ext cx="2286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1</a:t>
            </a:r>
          </a:p>
          <a:p>
            <a:pPr algn="ctr"/>
            <a:endParaRPr lang="en-US" sz="2000" dirty="0">
              <a:solidFill>
                <a:schemeClr val="tx2"/>
              </a:solidFill>
            </a:endParaRPr>
          </a:p>
          <a:p>
            <a:pPr algn="ctr"/>
            <a:endParaRPr lang="en-US" sz="2000" dirty="0">
              <a:solidFill>
                <a:schemeClr val="tx2"/>
              </a:solidFill>
            </a:endParaRP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1</a:t>
            </a:r>
          </a:p>
          <a:p>
            <a:pPr algn="ctr"/>
            <a:endParaRPr lang="en-US" sz="2000" dirty="0">
              <a:solidFill>
                <a:schemeClr val="tx2"/>
              </a:solidFill>
            </a:endParaRPr>
          </a:p>
          <a:p>
            <a:pPr algn="ctr"/>
            <a:endParaRPr lang="en-US" sz="2000" dirty="0">
              <a:solidFill>
                <a:schemeClr val="tx2"/>
              </a:solidFill>
            </a:endParaRP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20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4DCBCE-FE60-4BA1-9C75-6AB7C2EFD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Authorities &amp; commissions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D9BC52-1BAF-4CA8-843F-E2C5A181D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Authorities:  special purpose forms of government</a:t>
            </a:r>
          </a:p>
          <a:p>
            <a:pPr lvl="1"/>
            <a:r>
              <a:rPr lang="en-US" dirty="0"/>
              <a:t>Borrowing, multi-municipal services, special tax assessments</a:t>
            </a:r>
          </a:p>
          <a:p>
            <a:pPr lvl="1"/>
            <a:r>
              <a:rPr lang="en-US" dirty="0"/>
              <a:t>Volunteers appointed by elected officials of county, township or borough or school district</a:t>
            </a:r>
          </a:p>
          <a:p>
            <a:pPr lvl="1"/>
            <a:endParaRPr lang="en-US" dirty="0"/>
          </a:p>
          <a:p>
            <a:r>
              <a:rPr lang="en-US" dirty="0"/>
              <a:t>Commissions:  volunteers appointed by elected boards and councils to fill responsibilities spelled out in ordinances or resolutions, provide oversight role, public forum, etc.</a:t>
            </a:r>
          </a:p>
          <a:p>
            <a:pPr lvl="1"/>
            <a:r>
              <a:rPr lang="en-US" dirty="0"/>
              <a:t>Planning Commissions, Zoning Hearing Boards, Historical Commissions,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74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F23C7B-722F-4016-BB0A-50257EB6A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get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BB580-7A54-4735-B0EA-8CC60B36B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136" y="16764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Sign up for your community’s media – email news, Facebook, Twitter, etc.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Look for openings on volunteer boards and commissions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Call/email and ask how you can get involved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Go to a meeting and ask how a concern can be addressed or an idea can be explored</a:t>
            </a:r>
          </a:p>
          <a:p>
            <a:endParaRPr lang="en-US" dirty="0"/>
          </a:p>
          <a:p>
            <a:r>
              <a:rPr lang="en-US" dirty="0"/>
              <a:t>Run for office</a:t>
            </a:r>
          </a:p>
        </p:txBody>
      </p:sp>
    </p:spTree>
    <p:extLst>
      <p:ext uri="{BB962C8B-B14F-4D97-AF65-F5344CB8AC3E}">
        <p14:creationId xmlns:p14="http://schemas.microsoft.com/office/powerpoint/2010/main" val="380495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C7EBC3-50AB-46AF-8797-70F2B4E06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different “governments”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679DBC-098C-4192-A73F-270E538BBB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3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E8063C8-C248-4E17-A522-456E60813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levels of government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374C34F-10C5-402F-8E4C-1CE1F418C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057400"/>
            <a:ext cx="2362200" cy="2285999"/>
          </a:xfrm>
          <a:ln>
            <a:solidFill>
              <a:srgbClr val="D2301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Federal</a:t>
            </a:r>
          </a:p>
          <a:p>
            <a:endParaRPr lang="en-US" sz="1800" dirty="0"/>
          </a:p>
          <a:p>
            <a:r>
              <a:rPr lang="en-US" dirty="0"/>
              <a:t>State</a:t>
            </a:r>
          </a:p>
          <a:p>
            <a:pPr marL="114300" indent="0">
              <a:buNone/>
            </a:pPr>
            <a:endParaRPr lang="en-US" sz="1800" dirty="0"/>
          </a:p>
          <a:p>
            <a:r>
              <a:rPr lang="en-US" dirty="0"/>
              <a:t>Local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4448FF-64BE-470C-A2C9-D36BFFC96F8B}"/>
              </a:ext>
            </a:extLst>
          </p:cNvPr>
          <p:cNvSpPr txBox="1"/>
          <p:nvPr/>
        </p:nvSpPr>
        <p:spPr>
          <a:xfrm>
            <a:off x="4203700" y="2057399"/>
            <a:ext cx="3352800" cy="2286000"/>
          </a:xfrm>
          <a:prstGeom prst="rect">
            <a:avLst/>
          </a:prstGeom>
          <a:noFill/>
          <a:ln>
            <a:solidFill>
              <a:srgbClr val="D2301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Not the same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sz="2400" dirty="0"/>
              <a:t>In authority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sz="2400" dirty="0"/>
              <a:t>Scale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sz="2400" dirty="0"/>
              <a:t>Functions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sz="2400" dirty="0"/>
              <a:t>Funding</a:t>
            </a:r>
          </a:p>
        </p:txBody>
      </p:sp>
    </p:spTree>
    <p:extLst>
      <p:ext uri="{BB962C8B-B14F-4D97-AF65-F5344CB8AC3E}">
        <p14:creationId xmlns:p14="http://schemas.microsoft.com/office/powerpoint/2010/main" val="210621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E8063C8-C248-4E17-A522-456E60813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Distinct levels of </a:t>
            </a:r>
            <a:br>
              <a:rPr lang="en-US" dirty="0"/>
            </a:br>
            <a:r>
              <a:rPr lang="en-US" dirty="0"/>
              <a:t>local government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374C34F-10C5-402F-8E4C-1CE1F418C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092" y="2057400"/>
            <a:ext cx="3996308" cy="2285999"/>
          </a:xfrm>
          <a:ln>
            <a:solidFill>
              <a:srgbClr val="D2301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Townships &amp; Boroughs</a:t>
            </a:r>
          </a:p>
          <a:p>
            <a:endParaRPr lang="en-US" sz="1800" dirty="0"/>
          </a:p>
          <a:p>
            <a:r>
              <a:rPr lang="en-US" dirty="0"/>
              <a:t>Counties</a:t>
            </a:r>
          </a:p>
          <a:p>
            <a:pPr marL="114300" indent="0">
              <a:buNone/>
            </a:pPr>
            <a:endParaRPr lang="en-US" sz="1800" dirty="0"/>
          </a:p>
          <a:p>
            <a:r>
              <a:rPr lang="en-US" dirty="0"/>
              <a:t>School Districts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4448FF-64BE-470C-A2C9-D36BFFC96F8B}"/>
              </a:ext>
            </a:extLst>
          </p:cNvPr>
          <p:cNvSpPr txBox="1"/>
          <p:nvPr/>
        </p:nvSpPr>
        <p:spPr>
          <a:xfrm>
            <a:off x="5105400" y="2057400"/>
            <a:ext cx="3111500" cy="2286000"/>
          </a:xfrm>
          <a:prstGeom prst="rect">
            <a:avLst/>
          </a:prstGeom>
          <a:noFill/>
          <a:ln>
            <a:solidFill>
              <a:srgbClr val="D23010"/>
            </a:solidFill>
          </a:ln>
        </p:spPr>
        <p:txBody>
          <a:bodyPr wrap="square" rtlCol="0">
            <a:spAutoFit/>
          </a:bodyPr>
          <a:lstStyle/>
          <a:p>
            <a:pPr marL="11430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Not the same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sz="2400" dirty="0"/>
              <a:t>In authority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sz="2400" dirty="0"/>
              <a:t>Scale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sz="2400" dirty="0"/>
              <a:t>Functions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sz="2400" dirty="0"/>
              <a:t>Funding</a:t>
            </a:r>
          </a:p>
        </p:txBody>
      </p:sp>
    </p:spTree>
    <p:extLst>
      <p:ext uri="{BB962C8B-B14F-4D97-AF65-F5344CB8AC3E}">
        <p14:creationId xmlns:p14="http://schemas.microsoft.com/office/powerpoint/2010/main" val="2962192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F353B-8679-4471-9ABA-29C33556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GOVERNMENT IN 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107B6B-D6D0-4DF9-B5B1-7D3E6D9BB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60325" lvl="1" indent="14288">
              <a:spcAft>
                <a:spcPts val="600"/>
              </a:spcAft>
              <a:buNone/>
            </a:pPr>
            <a:r>
              <a:rPr lang="en-US" sz="2200" dirty="0"/>
              <a:t>Enabled and limited by state government:  generally only powers granted by the state</a:t>
            </a:r>
          </a:p>
          <a:p>
            <a:pPr marL="1828800" lvl="1" indent="0">
              <a:spcAft>
                <a:spcPts val="300"/>
              </a:spcAft>
              <a:buNone/>
            </a:pPr>
            <a:r>
              <a:rPr lang="en-US" sz="2200" dirty="0"/>
              <a:t>County Codes</a:t>
            </a:r>
          </a:p>
          <a:p>
            <a:pPr marL="1828800" lvl="1" indent="0">
              <a:spcAft>
                <a:spcPts val="300"/>
              </a:spcAft>
              <a:buNone/>
            </a:pPr>
            <a:r>
              <a:rPr lang="en-US" sz="2200" dirty="0"/>
              <a:t>Township Codes</a:t>
            </a:r>
          </a:p>
          <a:p>
            <a:pPr marL="1828800" lvl="1" indent="0">
              <a:spcAft>
                <a:spcPts val="300"/>
              </a:spcAft>
              <a:buNone/>
            </a:pPr>
            <a:r>
              <a:rPr lang="en-US" sz="2200" dirty="0"/>
              <a:t>Borough Code</a:t>
            </a:r>
          </a:p>
          <a:p>
            <a:pPr marL="1828800" lvl="1" indent="0">
              <a:spcAft>
                <a:spcPts val="300"/>
              </a:spcAft>
              <a:buNone/>
            </a:pPr>
            <a:r>
              <a:rPr lang="en-US" sz="2200" dirty="0"/>
              <a:t>Home Rule Charter</a:t>
            </a:r>
          </a:p>
          <a:p>
            <a:pPr marL="1828800" lvl="1" indent="0">
              <a:spcAft>
                <a:spcPts val="300"/>
              </a:spcAft>
              <a:buNone/>
            </a:pPr>
            <a:r>
              <a:rPr lang="en-US" sz="2200" dirty="0"/>
              <a:t>Public School Code</a:t>
            </a:r>
          </a:p>
          <a:p>
            <a:pPr marL="1828800" lvl="1" indent="0">
              <a:spcAft>
                <a:spcPts val="300"/>
              </a:spcAft>
              <a:buNone/>
            </a:pPr>
            <a:r>
              <a:rPr lang="en-US" sz="2200" dirty="0"/>
              <a:t>And other topic-specific statutes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C78FD33-DAF7-49F6-A161-55C137E32006}"/>
              </a:ext>
            </a:extLst>
          </p:cNvPr>
          <p:cNvSpPr/>
          <p:nvPr/>
        </p:nvSpPr>
        <p:spPr>
          <a:xfrm>
            <a:off x="457200" y="54864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lvl="1"/>
            <a:r>
              <a:rPr lang="en-US" dirty="0"/>
              <a:t>State laws define the organization, powers, functions, and essential procedures of each level of local government.</a:t>
            </a:r>
          </a:p>
        </p:txBody>
      </p:sp>
    </p:spTree>
    <p:extLst>
      <p:ext uri="{BB962C8B-B14F-4D97-AF65-F5344CB8AC3E}">
        <p14:creationId xmlns:p14="http://schemas.microsoft.com/office/powerpoint/2010/main" val="2942143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F353B-8679-4471-9ABA-29C33556BF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261350" cy="1497012"/>
          </a:xfrm>
        </p:spPr>
        <p:txBody>
          <a:bodyPr>
            <a:normAutofit/>
          </a:bodyPr>
          <a:lstStyle/>
          <a:p>
            <a:r>
              <a:rPr lang="en-US" sz="2800" dirty="0"/>
              <a:t>Everyone in PA lives in a County, school district </a:t>
            </a:r>
            <a:r>
              <a:rPr lang="en-US" sz="2800" u="sng" dirty="0"/>
              <a:t>and</a:t>
            </a:r>
            <a:r>
              <a:rPr lang="en-US" sz="2800" dirty="0"/>
              <a:t> municipality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107B6B-D6D0-4DF9-B5B1-7D3E6D9BB2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5150" y="1801812"/>
            <a:ext cx="8229600" cy="4495800"/>
          </a:xfrm>
        </p:spPr>
        <p:txBody>
          <a:bodyPr>
            <a:normAutofit/>
          </a:bodyPr>
          <a:lstStyle/>
          <a:p>
            <a:pPr marL="114300" indent="0">
              <a:spcAft>
                <a:spcPts val="600"/>
              </a:spcAft>
              <a:buNone/>
            </a:pPr>
            <a:r>
              <a:rPr lang="en-US" u="sng" dirty="0"/>
              <a:t>OVER 5,000 UNITS OF LOCAL GOVERNMENT</a:t>
            </a:r>
          </a:p>
          <a:p>
            <a:pPr>
              <a:spcAft>
                <a:spcPts val="600"/>
              </a:spcAft>
            </a:pPr>
            <a:r>
              <a:rPr lang="en-US" dirty="0"/>
              <a:t>67 Counties</a:t>
            </a:r>
          </a:p>
          <a:p>
            <a:pPr>
              <a:spcAft>
                <a:spcPts val="600"/>
              </a:spcAft>
            </a:pPr>
            <a:r>
              <a:rPr lang="en-US" dirty="0"/>
              <a:t>1,547 Townships</a:t>
            </a:r>
          </a:p>
          <a:p>
            <a:pPr>
              <a:spcAft>
                <a:spcPts val="600"/>
              </a:spcAft>
            </a:pPr>
            <a:r>
              <a:rPr lang="en-US" dirty="0"/>
              <a:t>958 Boroughs</a:t>
            </a:r>
          </a:p>
          <a:p>
            <a:pPr>
              <a:spcAft>
                <a:spcPts val="600"/>
              </a:spcAft>
            </a:pPr>
            <a:r>
              <a:rPr lang="en-US" dirty="0"/>
              <a:t>56 Cities</a:t>
            </a:r>
          </a:p>
          <a:p>
            <a:pPr>
              <a:spcAft>
                <a:spcPts val="600"/>
              </a:spcAft>
            </a:pPr>
            <a:r>
              <a:rPr lang="en-US" dirty="0"/>
              <a:t>1 Town</a:t>
            </a:r>
          </a:p>
          <a:p>
            <a:pPr>
              <a:spcAft>
                <a:spcPts val="600"/>
              </a:spcAft>
            </a:pPr>
            <a:r>
              <a:rPr lang="en-US" dirty="0"/>
              <a:t>500 School Districts</a:t>
            </a:r>
          </a:p>
          <a:p>
            <a:r>
              <a:rPr lang="en-US" dirty="0"/>
              <a:t>1,961 Authorities</a:t>
            </a:r>
          </a:p>
        </p:txBody>
      </p:sp>
    </p:spTree>
    <p:extLst>
      <p:ext uri="{BB962C8B-B14F-4D97-AF65-F5344CB8AC3E}">
        <p14:creationId xmlns:p14="http://schemas.microsoft.com/office/powerpoint/2010/main" val="185687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542938-1C1F-48E7-B7BB-F0875E0B5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municipalities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8FBBB6-0C85-43D2-814E-4461F9BD2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Biggest difference between a city, township and borough is the governing body</a:t>
            </a:r>
          </a:p>
          <a:p>
            <a:pPr marL="114300" indent="0">
              <a:buNone/>
            </a:pPr>
            <a:endParaRPr lang="en-US" sz="1400" dirty="0"/>
          </a:p>
          <a:p>
            <a:pPr lvl="1">
              <a:spcAft>
                <a:spcPts val="600"/>
              </a:spcAft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Class Township:  elected board of commissioners (5-15, possible to have wards)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Class Township: elected board of supervisors (3 or 5)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Borough:  elected mayor and council (7 on council, can be more if there are wards)</a:t>
            </a:r>
          </a:p>
          <a:p>
            <a:pPr lvl="1"/>
            <a:r>
              <a:rPr lang="en-US" dirty="0"/>
              <a:t>City:  elected mayor and council, can be wards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Home Rule:  Depends on the charter</a:t>
            </a:r>
          </a:p>
        </p:txBody>
      </p:sp>
    </p:spTree>
    <p:extLst>
      <p:ext uri="{BB962C8B-B14F-4D97-AF65-F5344CB8AC3E}">
        <p14:creationId xmlns:p14="http://schemas.microsoft.com/office/powerpoint/2010/main" val="138457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8B7036-FE20-43E5-817E-D7722EE88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Township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D475FB-A9BB-4CB5-97BF-23BC25506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Odd year elections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Supervisors – staggered 6-year terms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Other elected officials</a:t>
            </a:r>
          </a:p>
          <a:p>
            <a:pPr lvl="1"/>
            <a:r>
              <a:rPr lang="en-US" dirty="0"/>
              <a:t>Board of Auditors (3) – staggered 6-year terms</a:t>
            </a:r>
          </a:p>
          <a:p>
            <a:pPr lvl="2"/>
            <a:r>
              <a:rPr lang="en-US" dirty="0"/>
              <a:t>Set salary of any Supervisors who work as FT employee (rare)</a:t>
            </a:r>
          </a:p>
          <a:p>
            <a:pPr lvl="2"/>
            <a:r>
              <a:rPr lang="en-US" dirty="0"/>
              <a:t>Review CPA audit</a:t>
            </a:r>
          </a:p>
          <a:p>
            <a:pPr lvl="1"/>
            <a:r>
              <a:rPr lang="en-US" dirty="0"/>
              <a:t>Tax collector – 4-year term</a:t>
            </a:r>
          </a:p>
          <a:p>
            <a:pPr lvl="2"/>
            <a:r>
              <a:rPr lang="en-US" dirty="0"/>
              <a:t>May collect real estate taxes for municipality, county and school district</a:t>
            </a:r>
          </a:p>
        </p:txBody>
      </p:sp>
    </p:spTree>
    <p:extLst>
      <p:ext uri="{BB962C8B-B14F-4D97-AF65-F5344CB8AC3E}">
        <p14:creationId xmlns:p14="http://schemas.microsoft.com/office/powerpoint/2010/main" val="2705276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B092B3C4E6A341BF90FACC678F9E2A" ma:contentTypeVersion="0" ma:contentTypeDescription="Create a new document." ma:contentTypeScope="" ma:versionID="d5c7a4afa1c1ff418dea3cee66be21bc">
  <xsd:schema xmlns:xsd="http://www.w3.org/2001/XMLSchema" xmlns:xs="http://www.w3.org/2001/XMLSchema" xmlns:p="http://schemas.microsoft.com/office/2006/metadata/properties" xmlns:ns2="cdc6f0b3-89c8-4e4a-9482-c9a464855627" targetNamespace="http://schemas.microsoft.com/office/2006/metadata/properties" ma:root="true" ma:fieldsID="440148753417fe23c9c76427ee85e9db" ns2:_="">
    <xsd:import namespace="cdc6f0b3-89c8-4e4a-9482-c9a46485562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6f0b3-89c8-4e4a-9482-c9a46485562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dc6f0b3-89c8-4e4a-9482-c9a464855627">5S5CYMF6JHJY-324-32</_dlc_DocId>
    <_dlc_DocIdUrl xmlns="cdc6f0b3-89c8-4e4a-9482-c9a464855627">
      <Url>https://sharepoint.westwhiteland.org/Administration/_layouts/DocIdRedir.aspx?ID=5S5CYMF6JHJY-324-32</Url>
      <Description>5S5CYMF6JHJY-324-32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65BAD4-19EF-4B37-8E69-B2DBB904AA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c6f0b3-89c8-4e4a-9482-c9a4648556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1C9B21-7EC6-4522-B4FD-396829B0BF7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15E2D56-E699-478A-9A0E-8129BDF8E38E}">
  <ds:schemaRefs>
    <ds:schemaRef ds:uri="http://schemas.microsoft.com/office/2006/documentManagement/types"/>
    <ds:schemaRef ds:uri="http://purl.org/dc/elements/1.1/"/>
    <ds:schemaRef ds:uri="http://purl.org/dc/dcmitype/"/>
    <ds:schemaRef ds:uri="cdc6f0b3-89c8-4e4a-9482-c9a4648556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98E9443C-FD45-4B14-9C3C-BEE3433819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2726</TotalTime>
  <Words>989</Words>
  <Application>Microsoft Office PowerPoint</Application>
  <PresentationFormat>On-screen Show (4:3)</PresentationFormat>
  <Paragraphs>258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Book Antiqua</vt:lpstr>
      <vt:lpstr>Calibri</vt:lpstr>
      <vt:lpstr>Cambria</vt:lpstr>
      <vt:lpstr>Century Gothic</vt:lpstr>
      <vt:lpstr>Apothecary</vt:lpstr>
      <vt:lpstr>PowerPoint Presentation</vt:lpstr>
      <vt:lpstr>Local Government  in Pennsylvania</vt:lpstr>
      <vt:lpstr>Many different “governments”</vt:lpstr>
      <vt:lpstr>Distinct levels of government</vt:lpstr>
      <vt:lpstr>Distinct levels of  local government</vt:lpstr>
      <vt:lpstr>Local GOVERNMENT IN PA</vt:lpstr>
      <vt:lpstr>Everyone in PA lives in a County, school district and municipality</vt:lpstr>
      <vt:lpstr>municipalities</vt:lpstr>
      <vt:lpstr>Township elected officials</vt:lpstr>
      <vt:lpstr>Board/manager form of gov</vt:lpstr>
      <vt:lpstr>borough elected officials</vt:lpstr>
      <vt:lpstr>West chester Borough</vt:lpstr>
      <vt:lpstr>West chester area  council of governments</vt:lpstr>
      <vt:lpstr>Municipalities</vt:lpstr>
      <vt:lpstr>West chester area local GOVERNMENTS </vt:lpstr>
      <vt:lpstr>West chester area  council of governments</vt:lpstr>
      <vt:lpstr>Intermunicipal cooperation</vt:lpstr>
      <vt:lpstr>COUNTIES: GOV STRUCTURE</vt:lpstr>
      <vt:lpstr>Counties: services</vt:lpstr>
      <vt:lpstr>West Chester Area School board</vt:lpstr>
      <vt:lpstr>Authorities &amp; commissions</vt:lpstr>
      <vt:lpstr>Ways to get involved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Government  in Pennsylvania</dc:title>
  <dc:creator>Michael Cotter</dc:creator>
  <cp:lastModifiedBy>Pat Layman</cp:lastModifiedBy>
  <cp:revision>111</cp:revision>
  <cp:lastPrinted>2017-11-02T22:02:26Z</cp:lastPrinted>
  <dcterms:created xsi:type="dcterms:W3CDTF">2014-08-11T19:58:24Z</dcterms:created>
  <dcterms:modified xsi:type="dcterms:W3CDTF">2017-11-03T13:43:47Z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0x01010038B092B3C4E6A341BF90FACC678F9E2A</vt:lpwstr>
  </property>
  <property fmtid="{D5CDD505-2E9C-101B-9397-08002B2CF9AE}" pid="3" name="_dlc_DocIdItemGuid">
    <vt:lpwstr>7b931704-1544-47c1-b1ec-e173c9ef664a</vt:lpwstr>
  </property>
</Properties>
</file>